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5" r:id="rId3"/>
    <p:sldId id="293" r:id="rId4"/>
    <p:sldId id="269" r:id="rId5"/>
    <p:sldId id="279" r:id="rId6"/>
    <p:sldId id="290" r:id="rId7"/>
    <p:sldId id="291" r:id="rId8"/>
    <p:sldId id="267" r:id="rId9"/>
    <p:sldId id="286" r:id="rId10"/>
    <p:sldId id="259" r:id="rId11"/>
    <p:sldId id="260" r:id="rId12"/>
    <p:sldId id="258" r:id="rId13"/>
    <p:sldId id="277" r:id="rId14"/>
    <p:sldId id="262" r:id="rId15"/>
    <p:sldId id="292" r:id="rId16"/>
    <p:sldId id="261" r:id="rId17"/>
    <p:sldId id="263" r:id="rId18"/>
    <p:sldId id="287" r:id="rId19"/>
    <p:sldId id="265" r:id="rId20"/>
    <p:sldId id="278" r:id="rId21"/>
    <p:sldId id="266" r:id="rId22"/>
    <p:sldId id="288" r:id="rId23"/>
    <p:sldId id="271" r:id="rId24"/>
    <p:sldId id="272" r:id="rId25"/>
    <p:sldId id="273" r:id="rId26"/>
    <p:sldId id="274" r:id="rId27"/>
    <p:sldId id="289" r:id="rId28"/>
    <p:sldId id="281" r:id="rId29"/>
    <p:sldId id="268" r:id="rId30"/>
    <p:sldId id="280" r:id="rId31"/>
    <p:sldId id="257" r:id="rId32"/>
    <p:sldId id="283" r:id="rId33"/>
    <p:sldId id="282" r:id="rId34"/>
    <p:sldId id="275" r:id="rId35"/>
    <p:sldId id="276" r:id="rId36"/>
    <p:sldId id="284" r:id="rId37"/>
    <p:sldId id="294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5231" autoAdjust="0"/>
  </p:normalViewPr>
  <p:slideViewPr>
    <p:cSldViewPr snapToGrid="0">
      <p:cViewPr varScale="1">
        <p:scale>
          <a:sx n="84" d="100"/>
          <a:sy n="84" d="100"/>
        </p:scale>
        <p:origin x="351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829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8029-1CD3-4014-ACB7-51DBD26690A9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4F6F-B46C-4870-80F7-EDC48146E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3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30136-F1AC-4C2E-8CCB-C9DD0A8099FF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F7851-A89C-46B6-BB8A-6EB041278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30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F7851-A89C-46B6-BB8A-6EB041278AF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23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F7851-A89C-46B6-BB8A-6EB041278AF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70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6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07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25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20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44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37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5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15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0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2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A63F5D-184E-4743-94F6-6772DE602F63}" type="datetimeFigureOut">
              <a:rPr lang="tr-TR" smtClean="0"/>
              <a:t>28.06.2025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E60B1-9A1C-4E8B-AF0B-612637AB9CF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91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myelom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/>
              <a:t>Multiple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Myelomda</a:t>
            </a:r>
            <a:r>
              <a:rPr lang="tr-TR" sz="4800" b="1" dirty="0" smtClean="0"/>
              <a:t> </a:t>
            </a:r>
            <a:br>
              <a:rPr lang="tr-TR" sz="4800" b="1" dirty="0" smtClean="0"/>
            </a:br>
            <a:r>
              <a:rPr lang="tr-TR" sz="4800" b="1" dirty="0" smtClean="0"/>
              <a:t>Destek Tedavileri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Dr. Özlem Beyler</a:t>
            </a:r>
          </a:p>
          <a:p>
            <a:r>
              <a:rPr lang="tr-TR" sz="1700" b="1" dirty="0" smtClean="0"/>
              <a:t>Gazi </a:t>
            </a:r>
            <a:r>
              <a:rPr lang="tr-TR" sz="1700" b="1" dirty="0" err="1" smtClean="0"/>
              <a:t>yaşargil</a:t>
            </a:r>
            <a:r>
              <a:rPr lang="tr-TR" sz="1700" b="1" dirty="0" smtClean="0"/>
              <a:t> eğitim ve araştırma hastanesi hematoloji kliniği</a:t>
            </a:r>
          </a:p>
          <a:p>
            <a:r>
              <a:rPr lang="tr-TR" sz="1600" b="1" dirty="0" smtClean="0"/>
              <a:t>28/06/2025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0496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 </a:t>
            </a:r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Myelomda</a:t>
            </a:r>
            <a:r>
              <a:rPr lang="tr-TR" sz="3200" b="1" dirty="0" smtClean="0"/>
              <a:t> </a:t>
            </a:r>
            <a:r>
              <a:rPr lang="tr-TR" sz="3200" b="1" dirty="0" err="1"/>
              <a:t>Venöz</a:t>
            </a:r>
            <a:r>
              <a:rPr lang="tr-TR" sz="3200" b="1" dirty="0"/>
              <a:t> </a:t>
            </a:r>
            <a:r>
              <a:rPr lang="tr-TR" sz="3200" b="1" dirty="0" err="1" smtClean="0"/>
              <a:t>Tromboembolizm</a:t>
            </a:r>
            <a:r>
              <a:rPr lang="tr-TR" sz="3200" b="1" dirty="0" smtClean="0"/>
              <a:t> Yönetimi</a:t>
            </a:r>
            <a:br>
              <a:rPr lang="tr-TR" sz="3200" b="1" dirty="0" smtClean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VTE </a:t>
            </a:r>
            <a:r>
              <a:rPr lang="tr-TR" dirty="0"/>
              <a:t>için en yüksek risk, </a:t>
            </a:r>
            <a:r>
              <a:rPr lang="tr-TR" b="1" dirty="0"/>
              <a:t>MM tanısından sonraki ilk 6 ayda</a:t>
            </a:r>
            <a:r>
              <a:rPr lang="tr-TR" dirty="0"/>
              <a:t> görülür.</a:t>
            </a:r>
          </a:p>
          <a:p>
            <a:pPr lvl="0"/>
            <a:r>
              <a:rPr lang="tr-TR" dirty="0"/>
              <a:t>VTE </a:t>
            </a:r>
            <a:r>
              <a:rPr lang="tr-TR" dirty="0" err="1"/>
              <a:t>profilaksisi</a:t>
            </a:r>
            <a:r>
              <a:rPr lang="tr-TR" dirty="0"/>
              <a:t>, </a:t>
            </a:r>
            <a:r>
              <a:rPr lang="tr-TR" b="1" dirty="0" err="1"/>
              <a:t>antikoagülan</a:t>
            </a:r>
            <a:r>
              <a:rPr lang="tr-TR" b="1" dirty="0"/>
              <a:t> veya </a:t>
            </a:r>
            <a:r>
              <a:rPr lang="tr-TR" b="1" dirty="0" err="1"/>
              <a:t>antitrombosit</a:t>
            </a:r>
            <a:r>
              <a:rPr lang="tr-TR" b="1" dirty="0"/>
              <a:t> ajanlara </a:t>
            </a:r>
            <a:r>
              <a:rPr lang="tr-TR" b="1" dirty="0" err="1"/>
              <a:t>kontrendikasyon</a:t>
            </a:r>
            <a:r>
              <a:rPr lang="tr-TR" b="1" dirty="0"/>
              <a:t> yoksa</a:t>
            </a:r>
            <a:r>
              <a:rPr lang="tr-TR" dirty="0"/>
              <a:t> uygulanmalıdır. </a:t>
            </a:r>
            <a:endParaRPr lang="tr-TR" dirty="0" smtClean="0"/>
          </a:p>
          <a:p>
            <a:pPr lvl="0"/>
            <a:r>
              <a:rPr lang="tr-TR" dirty="0" smtClean="0"/>
              <a:t>Tüm </a:t>
            </a:r>
            <a:r>
              <a:rPr lang="tr-TR" dirty="0" err="1"/>
              <a:t>antikoagülanlar</a:t>
            </a:r>
            <a:r>
              <a:rPr lang="tr-TR" dirty="0"/>
              <a:t> </a:t>
            </a:r>
            <a:r>
              <a:rPr lang="tr-TR" b="1" dirty="0"/>
              <a:t>kanama riskini artırır</a:t>
            </a:r>
            <a:r>
              <a:rPr lang="tr-TR" dirty="0"/>
              <a:t>, bu nedenle her hastada fayda-zarar değerlendirmesi yapılmalıdır.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0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</a:t>
            </a:r>
            <a:r>
              <a:rPr lang="tr-TR" sz="3200" b="1" dirty="0" err="1"/>
              <a:t>Venöz</a:t>
            </a:r>
            <a:r>
              <a:rPr lang="tr-TR" sz="3200" b="1" dirty="0"/>
              <a:t> </a:t>
            </a:r>
            <a:r>
              <a:rPr lang="tr-TR" sz="3200" b="1" dirty="0" err="1"/>
              <a:t>Tromboembolizm</a:t>
            </a:r>
            <a:r>
              <a:rPr lang="tr-TR" sz="3200" b="1" dirty="0"/>
              <a:t> </a:t>
            </a:r>
            <a:r>
              <a:rPr lang="tr-TR" sz="3200" b="1" dirty="0" smtClean="0"/>
              <a:t>Yönetimi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</a:t>
            </a:r>
            <a:r>
              <a:rPr lang="tr-TR" b="1" dirty="0"/>
              <a:t> gibi başka bir nedenle </a:t>
            </a:r>
            <a:r>
              <a:rPr lang="tr-TR" b="1" dirty="0" err="1"/>
              <a:t>antikoagülan</a:t>
            </a:r>
            <a:r>
              <a:rPr lang="tr-TR" b="1" dirty="0"/>
              <a:t> kullanan hastalarda</a:t>
            </a:r>
            <a:r>
              <a:rPr lang="tr-TR" dirty="0"/>
              <a:t>, tedaviye devam edilmelidir.</a:t>
            </a:r>
          </a:p>
          <a:p>
            <a:pPr lvl="0"/>
            <a:r>
              <a:rPr lang="tr-TR" b="1" dirty="0" err="1"/>
              <a:t>T</a:t>
            </a:r>
            <a:r>
              <a:rPr lang="tr-TR" b="1" dirty="0" err="1" smtClean="0"/>
              <a:t>rombositopeni</a:t>
            </a:r>
            <a:r>
              <a:rPr lang="tr-TR" b="1" dirty="0" smtClean="0"/>
              <a:t> </a:t>
            </a:r>
            <a:r>
              <a:rPr lang="tr-TR" b="1" dirty="0"/>
              <a:t>&lt;50.000/</a:t>
            </a:r>
            <a:r>
              <a:rPr lang="el-GR" b="1" dirty="0"/>
              <a:t>μ</a:t>
            </a:r>
            <a:r>
              <a:rPr lang="tr-TR" b="1" dirty="0"/>
              <a:t>L olduğunda tam doz </a:t>
            </a:r>
            <a:r>
              <a:rPr lang="tr-TR" b="1" dirty="0" err="1"/>
              <a:t>antikoagülasyon</a:t>
            </a:r>
            <a:r>
              <a:rPr lang="tr-TR" b="1" dirty="0"/>
              <a:t> </a:t>
            </a:r>
            <a:r>
              <a:rPr lang="tr-TR" b="1" dirty="0" err="1" smtClean="0"/>
              <a:t>kontrendikedir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VTE </a:t>
            </a:r>
            <a:r>
              <a:rPr lang="tr-TR" dirty="0"/>
              <a:t>açısından </a:t>
            </a:r>
            <a:r>
              <a:rPr lang="tr-TR" b="1" dirty="0"/>
              <a:t>yüksek riskli hastalarda, </a:t>
            </a:r>
            <a:r>
              <a:rPr lang="tr-TR" b="1" dirty="0" err="1"/>
              <a:t>trombosit</a:t>
            </a:r>
            <a:r>
              <a:rPr lang="tr-TR" b="1" dirty="0"/>
              <a:t> sayısı 25.000/</a:t>
            </a:r>
            <a:r>
              <a:rPr lang="el-GR" b="1" dirty="0"/>
              <a:t>μ</a:t>
            </a:r>
            <a:r>
              <a:rPr lang="tr-TR" b="1" dirty="0"/>
              <a:t>L kadar düşük olsa bile </a:t>
            </a:r>
            <a:r>
              <a:rPr lang="tr-TR" b="1" dirty="0" err="1"/>
              <a:t>profilaktik</a:t>
            </a:r>
            <a:r>
              <a:rPr lang="tr-TR" b="1" dirty="0"/>
              <a:t> </a:t>
            </a:r>
            <a:r>
              <a:rPr lang="tr-TR" b="1" dirty="0" err="1"/>
              <a:t>antikoagülasyon</a:t>
            </a:r>
            <a:r>
              <a:rPr lang="tr-TR" b="1" dirty="0"/>
              <a:t> </a:t>
            </a:r>
            <a:r>
              <a:rPr lang="tr-TR" dirty="0"/>
              <a:t>uygun olabilir</a:t>
            </a:r>
            <a:r>
              <a:rPr lang="tr-TR" dirty="0" smtClean="0"/>
              <a:t>.</a:t>
            </a:r>
          </a:p>
          <a:p>
            <a:pPr lvl="0"/>
            <a:r>
              <a:rPr lang="tr-TR" b="1" dirty="0" smtClean="0"/>
              <a:t>Uzun </a:t>
            </a:r>
            <a:r>
              <a:rPr lang="tr-TR" b="1" dirty="0"/>
              <a:t>dönem </a:t>
            </a:r>
            <a:r>
              <a:rPr lang="tr-TR" b="1" dirty="0" err="1"/>
              <a:t>antikoagülasyon</a:t>
            </a:r>
            <a:r>
              <a:rPr lang="tr-TR" dirty="0"/>
              <a:t>, altta yatan risk faktörü devam ettiği sürece önerilir.</a:t>
            </a:r>
          </a:p>
          <a:p>
            <a:pPr lvl="0"/>
            <a:r>
              <a:rPr lang="tr-TR" b="1" dirty="0" err="1"/>
              <a:t>IMiD</a:t>
            </a:r>
            <a:r>
              <a:rPr lang="tr-TR" b="1" dirty="0"/>
              <a:t> bazlı tedavi sırasında VTE gelişen hastalarda</a:t>
            </a:r>
            <a:r>
              <a:rPr lang="tr-TR" dirty="0"/>
              <a:t>, </a:t>
            </a:r>
            <a:r>
              <a:rPr lang="tr-TR" b="1" dirty="0" err="1"/>
              <a:t>terapötik</a:t>
            </a:r>
            <a:r>
              <a:rPr lang="tr-TR" b="1" dirty="0"/>
              <a:t> dozda </a:t>
            </a:r>
            <a:r>
              <a:rPr lang="tr-TR" b="1" dirty="0" err="1"/>
              <a:t>antikoagülasyon</a:t>
            </a:r>
            <a:r>
              <a:rPr lang="tr-TR" b="1" dirty="0"/>
              <a:t> tedavisine</a:t>
            </a:r>
            <a:r>
              <a:rPr lang="tr-TR" dirty="0"/>
              <a:t> devam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4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Myelomda</a:t>
            </a:r>
            <a:r>
              <a:rPr lang="tr-TR" sz="3200" b="1" dirty="0" smtClean="0"/>
              <a:t> </a:t>
            </a:r>
            <a:r>
              <a:rPr lang="tr-TR" sz="3200" b="1" dirty="0" err="1"/>
              <a:t>Venöz</a:t>
            </a:r>
            <a:r>
              <a:rPr lang="tr-TR" sz="3200" b="1" dirty="0"/>
              <a:t> </a:t>
            </a:r>
            <a:r>
              <a:rPr lang="tr-TR" sz="3200" b="1" dirty="0" err="1"/>
              <a:t>Tromboembolizm</a:t>
            </a:r>
            <a:r>
              <a:rPr lang="tr-TR" sz="3200" b="1" dirty="0"/>
              <a:t> </a:t>
            </a:r>
            <a:r>
              <a:rPr lang="tr-TR" sz="3200" b="1" dirty="0" smtClean="0"/>
              <a:t>Risk </a:t>
            </a:r>
            <a:r>
              <a:rPr lang="tr-TR" sz="3200" b="1" dirty="0" err="1"/>
              <a:t>Skorlaması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b="1" dirty="0"/>
              <a:t>IMPEDE </a:t>
            </a:r>
            <a:r>
              <a:rPr lang="tr-TR" sz="3200" b="1" dirty="0" smtClean="0"/>
              <a:t>Skoru</a:t>
            </a:r>
            <a:endParaRPr lang="tr-TR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567944"/>
              </p:ext>
            </p:extLst>
          </p:nvPr>
        </p:nvGraphicFramePr>
        <p:xfrm>
          <a:off x="800099" y="1786591"/>
          <a:ext cx="10515600" cy="445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4414">
                  <a:extLst>
                    <a:ext uri="{9D8B030D-6E8A-4147-A177-3AD203B41FA5}">
                      <a16:colId xmlns:a16="http://schemas.microsoft.com/office/drawing/2014/main" val="3684511236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307526742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4314220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86666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Bireysel Risk Faktörleri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Puan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Myeloma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Risk Faktörleri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Puan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40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Santral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venöz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kateter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/ Tünelli santral hat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+2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effectLst/>
                          <a:latin typeface="+mn-lt"/>
                        </a:rPr>
                        <a:t>IMiD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kullanımı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+4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6168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Pelvis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, kalça veya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femur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kırığı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+4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Eritropoez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stimüle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edici ajan kullanımı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+1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56259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Obezite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(Vücut kitle indeksi ≥25)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+1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Deksametazon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≤160 mg/ay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+2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153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Önceki VTE öyküsü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+5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Deksametazon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&gt;160 mg/ay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+4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3644562"/>
                  </a:ext>
                </a:extLst>
              </a:tr>
              <a:tr h="507573"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+mn-lt"/>
                        </a:rPr>
                        <a:t>Doksorubisin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veya çoklu ajan içeren kemoterapi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+3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552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Negatif Faktörler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15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Etnik köken: Asya 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−3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69098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Mevcut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tromboprofilaksi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: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Profilaktik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doz LMWH veya aspirin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−3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40439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Mevcut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tromboprofilaksi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: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Terapötik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doz LMWH veya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warfarin</a:t>
                      </a:r>
                      <a:endParaRPr lang="tr-TR" sz="2000" dirty="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−4</a:t>
                      </a:r>
                      <a:endParaRPr lang="tr-TR" sz="2000">
                        <a:effectLst/>
                        <a:latin typeface="+mn-lt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0653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Myelomda</a:t>
            </a:r>
            <a:r>
              <a:rPr lang="tr-TR" sz="3200" b="1" dirty="0" smtClean="0"/>
              <a:t> </a:t>
            </a:r>
            <a:r>
              <a:rPr lang="tr-TR" sz="3200" b="1" dirty="0" err="1"/>
              <a:t>Venöz</a:t>
            </a:r>
            <a:r>
              <a:rPr lang="tr-TR" sz="3200" b="1" dirty="0"/>
              <a:t> </a:t>
            </a:r>
            <a:r>
              <a:rPr lang="tr-TR" sz="3200" b="1" dirty="0" err="1"/>
              <a:t>Tromboembolizm</a:t>
            </a:r>
            <a:r>
              <a:rPr lang="tr-TR" sz="3200" b="1" dirty="0"/>
              <a:t> Risk </a:t>
            </a:r>
            <a:r>
              <a:rPr lang="tr-TR" sz="3200" b="1" dirty="0" err="1"/>
              <a:t>Skorlaması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sv-SE" sz="3200" b="1" dirty="0" smtClean="0"/>
              <a:t>SAVED Skoru </a:t>
            </a:r>
            <a:r>
              <a:rPr lang="sv-SE" sz="3200" b="1" dirty="0"/>
              <a:t>ile Risk Sınıflaması</a:t>
            </a:r>
            <a:endParaRPr lang="tr-TR" sz="32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1042"/>
              </p:ext>
            </p:extLst>
          </p:nvPr>
        </p:nvGraphicFramePr>
        <p:xfrm>
          <a:off x="1948546" y="2538254"/>
          <a:ext cx="8006444" cy="3169920"/>
        </p:xfrm>
        <a:graphic>
          <a:graphicData uri="http://schemas.openxmlformats.org/drawingml/2006/table">
            <a:tbl>
              <a:tblPr/>
              <a:tblGrid>
                <a:gridCol w="4003222">
                  <a:extLst>
                    <a:ext uri="{9D8B030D-6E8A-4147-A177-3AD203B41FA5}">
                      <a16:colId xmlns:a16="http://schemas.microsoft.com/office/drawing/2014/main" val="1936299289"/>
                    </a:ext>
                  </a:extLst>
                </a:gridCol>
                <a:gridCol w="4003222">
                  <a:extLst>
                    <a:ext uri="{9D8B030D-6E8A-4147-A177-3AD203B41FA5}">
                      <a16:colId xmlns:a16="http://schemas.microsoft.com/office/drawing/2014/main" val="3405126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2000" dirty="0"/>
                        <a:t>Değişken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Puan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/>
                        <a:t>Son 90 gün içinde ameliyat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/>
                        <a:t>+2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49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Irk: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smtClean="0"/>
                        <a:t>Asya</a:t>
                      </a:r>
                      <a:endParaRPr lang="tr-TR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/>
                        <a:t>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079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 dirty="0" err="1"/>
                        <a:t>Venöz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tromboemboli</a:t>
                      </a:r>
                      <a:r>
                        <a:rPr lang="tr-TR" sz="2000" dirty="0"/>
                        <a:t> (VTE) öyküsü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/>
                        <a:t>+3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7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 dirty="0"/>
                        <a:t>Yaş ≥ 80 yıl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/>
                        <a:t>+1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35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 dirty="0" err="1"/>
                        <a:t>Deksametazon</a:t>
                      </a:r>
                      <a:r>
                        <a:rPr lang="tr-TR" sz="20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29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/>
                        <a:t>• Standart doz (120–160 mg/kür)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/>
                        <a:t>+1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338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/>
                        <a:t>• Yüksek doz (&gt;160 mg/kür)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+2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34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9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69968"/>
              </p:ext>
            </p:extLst>
          </p:nvPr>
        </p:nvGraphicFramePr>
        <p:xfrm>
          <a:off x="838200" y="1932214"/>
          <a:ext cx="1051560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634540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1691925"/>
                    </a:ext>
                  </a:extLst>
                </a:gridCol>
              </a:tblGrid>
              <a:tr h="92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IMPEDE Skoru ≤3 veya SAVED Skoru &lt;2 olan hastalar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IMPEDE Skoru ≥4 veya SAVED Skoru ≥2 olan hastalar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71715533"/>
                  </a:ext>
                </a:extLst>
              </a:tr>
              <a:tr h="2584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• Aspirin 81–325 mg / gün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• LMWH (düşük molekül ağırlıklı </a:t>
                      </a:r>
                      <a:r>
                        <a:rPr lang="tr-TR" sz="2000" dirty="0" err="1">
                          <a:effectLst/>
                        </a:rPr>
                        <a:t>heparin</a:t>
                      </a:r>
                      <a:r>
                        <a:rPr lang="tr-TR" sz="2000" dirty="0">
                          <a:effectLst/>
                        </a:rPr>
                        <a:t>, </a:t>
                      </a:r>
                      <a:r>
                        <a:rPr lang="tr-TR" sz="2000" dirty="0" err="1">
                          <a:effectLst/>
                        </a:rPr>
                        <a:t>örn</a:t>
                      </a:r>
                      <a:r>
                        <a:rPr lang="tr-TR" sz="2000" dirty="0">
                          <a:effectLst/>
                        </a:rPr>
                        <a:t>. </a:t>
                      </a:r>
                      <a:r>
                        <a:rPr lang="tr-TR" sz="2000" dirty="0" err="1">
                          <a:effectLst/>
                        </a:rPr>
                        <a:t>enoksaparin</a:t>
                      </a:r>
                      <a:r>
                        <a:rPr lang="tr-TR" sz="2000" dirty="0">
                          <a:effectLst/>
                        </a:rPr>
                        <a:t> 40 mg/gün</a:t>
                      </a:r>
                      <a:r>
                        <a:rPr lang="tr-TR" sz="20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• </a:t>
                      </a:r>
                      <a:r>
                        <a:rPr lang="tr-TR" sz="2000" dirty="0" err="1">
                          <a:effectLst/>
                        </a:rPr>
                        <a:t>Rivaroksaban</a:t>
                      </a:r>
                      <a:r>
                        <a:rPr lang="tr-TR" sz="2000" dirty="0">
                          <a:effectLst/>
                        </a:rPr>
                        <a:t> 10 </a:t>
                      </a:r>
                      <a:r>
                        <a:rPr lang="tr-TR" sz="2000" dirty="0" smtClean="0">
                          <a:effectLst/>
                        </a:rPr>
                        <a:t>mg/gün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• </a:t>
                      </a:r>
                      <a:r>
                        <a:rPr lang="tr-TR" sz="2000" dirty="0" err="1">
                          <a:effectLst/>
                        </a:rPr>
                        <a:t>Apiksaban</a:t>
                      </a:r>
                      <a:r>
                        <a:rPr lang="tr-TR" sz="2000" dirty="0">
                          <a:effectLst/>
                        </a:rPr>
                        <a:t> 2.5 mg günde 2 </a:t>
                      </a:r>
                      <a:r>
                        <a:rPr lang="tr-TR" sz="2000" dirty="0" smtClean="0">
                          <a:effectLst/>
                        </a:rPr>
                        <a:t>kez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• </a:t>
                      </a:r>
                      <a:r>
                        <a:rPr lang="tr-TR" sz="2000" dirty="0" err="1">
                          <a:effectLst/>
                        </a:rPr>
                        <a:t>Fondaparinuks</a:t>
                      </a:r>
                      <a:r>
                        <a:rPr lang="tr-TR" sz="2000" dirty="0">
                          <a:effectLst/>
                        </a:rPr>
                        <a:t> 2.5 </a:t>
                      </a:r>
                      <a:r>
                        <a:rPr lang="tr-TR" sz="2000" dirty="0" smtClean="0">
                          <a:effectLst/>
                        </a:rPr>
                        <a:t>mg/gün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• </a:t>
                      </a:r>
                      <a:r>
                        <a:rPr lang="tr-TR" sz="2000" dirty="0" err="1">
                          <a:effectLst/>
                        </a:rPr>
                        <a:t>Warfarin</a:t>
                      </a:r>
                      <a:r>
                        <a:rPr lang="tr-TR" sz="2000" dirty="0">
                          <a:effectLst/>
                        </a:rPr>
                        <a:t> (hedef INR: 2.0–3.0)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12816350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647700" y="5521236"/>
            <a:ext cx="1082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KRD </a:t>
            </a:r>
            <a:r>
              <a:rPr lang="tr-TR" dirty="0"/>
              <a:t>+ aspirin </a:t>
            </a:r>
            <a:r>
              <a:rPr lang="tr-TR" dirty="0" smtClean="0"/>
              <a:t>, VRD </a:t>
            </a:r>
            <a:r>
              <a:rPr lang="tr-TR" dirty="0"/>
              <a:t>+ ASA ve KRD + </a:t>
            </a:r>
            <a:r>
              <a:rPr lang="tr-TR" dirty="0" err="1"/>
              <a:t>rivaroksaban</a:t>
            </a:r>
            <a:r>
              <a:rPr lang="tr-TR" dirty="0"/>
              <a:t> ile tedavi edilenlerde VTE oranları sırasıyla %16,1; %4,8; ve %4,8 olup istatistiksel olarak anlamlı bulunmuştur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9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IMiD'lerin</a:t>
            </a:r>
            <a:r>
              <a:rPr lang="tr-TR" sz="3200" b="1" dirty="0"/>
              <a:t> </a:t>
            </a:r>
            <a:r>
              <a:rPr lang="tr-TR" sz="3200" b="1" dirty="0" err="1"/>
              <a:t>Trombojenik</a:t>
            </a:r>
            <a:r>
              <a:rPr lang="tr-TR" sz="3200" b="1" dirty="0"/>
              <a:t> Etki Mekanizmaları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Proinflamatuvar</a:t>
            </a:r>
            <a:r>
              <a:rPr lang="tr-TR" b="1" dirty="0" smtClean="0"/>
              <a:t> </a:t>
            </a:r>
            <a:r>
              <a:rPr lang="tr-TR" b="1" dirty="0" err="1"/>
              <a:t>Sitokin</a:t>
            </a:r>
            <a:r>
              <a:rPr lang="tr-TR" b="1" dirty="0"/>
              <a:t> Artışı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Endotel</a:t>
            </a:r>
            <a:r>
              <a:rPr lang="tr-TR" b="1" dirty="0" smtClean="0"/>
              <a:t> </a:t>
            </a:r>
            <a:r>
              <a:rPr lang="tr-TR" b="1" dirty="0" err="1"/>
              <a:t>Disfonksiyonu</a:t>
            </a: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/>
              <a:t>Platelet</a:t>
            </a:r>
            <a:r>
              <a:rPr lang="tr-TR" b="1" dirty="0"/>
              <a:t> Aktivasyonu ve </a:t>
            </a:r>
            <a:r>
              <a:rPr lang="tr-TR" b="1" dirty="0" err="1"/>
              <a:t>Agregasyonu</a:t>
            </a: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/>
              <a:t>Protein C/S ve </a:t>
            </a:r>
            <a:r>
              <a:rPr lang="tr-TR" b="1" dirty="0" err="1"/>
              <a:t>Antitrombin</a:t>
            </a:r>
            <a:r>
              <a:rPr lang="tr-TR" b="1" dirty="0"/>
              <a:t> Azalması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/>
              <a:t>CYP450 ile İlaç </a:t>
            </a:r>
            <a:r>
              <a:rPr lang="tr-TR" b="1" dirty="0" smtClean="0"/>
              <a:t>Etkileşimleri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36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Optimal VTE </a:t>
            </a:r>
            <a:r>
              <a:rPr lang="tr-TR" sz="3200" b="1" dirty="0" err="1"/>
              <a:t>Profilaksi</a:t>
            </a:r>
            <a:r>
              <a:rPr lang="tr-TR" sz="3200" b="1" dirty="0"/>
              <a:t> Ajanı Seçimini Etkileyen </a:t>
            </a:r>
            <a:r>
              <a:rPr lang="tr-TR" sz="3200" b="1" dirty="0" smtClean="0"/>
              <a:t>Faktörler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/>
              <a:t>Kanama riski</a:t>
            </a:r>
            <a:r>
              <a:rPr lang="tr-TR" dirty="0"/>
              <a:t> </a:t>
            </a:r>
            <a:r>
              <a:rPr lang="tr-TR" dirty="0" smtClean="0"/>
              <a:t>(eş </a:t>
            </a:r>
            <a:r>
              <a:rPr lang="tr-TR" dirty="0"/>
              <a:t>zamanlı </a:t>
            </a:r>
            <a:r>
              <a:rPr lang="tr-TR" dirty="0" err="1"/>
              <a:t>koagülopati</a:t>
            </a:r>
            <a:r>
              <a:rPr lang="tr-TR" dirty="0"/>
              <a:t>, DIC, </a:t>
            </a:r>
            <a:r>
              <a:rPr lang="tr-TR" dirty="0" err="1"/>
              <a:t>hiperviskozite</a:t>
            </a:r>
            <a:r>
              <a:rPr lang="tr-TR" dirty="0"/>
              <a:t> sendromu)</a:t>
            </a:r>
          </a:p>
          <a:p>
            <a:pPr lvl="0"/>
            <a:r>
              <a:rPr lang="tr-TR" b="1" dirty="0" err="1"/>
              <a:t>Sitopeniler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trombositopeni</a:t>
            </a:r>
            <a:r>
              <a:rPr lang="tr-TR" dirty="0" smtClean="0"/>
              <a:t> </a:t>
            </a:r>
            <a:r>
              <a:rPr lang="tr-TR" dirty="0"/>
              <a:t>veya anemi)</a:t>
            </a:r>
          </a:p>
          <a:p>
            <a:pPr lvl="0"/>
            <a:r>
              <a:rPr lang="tr-TR" b="1" dirty="0"/>
              <a:t>Eşzamanlı ilaçlar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sitokrom</a:t>
            </a:r>
            <a:r>
              <a:rPr lang="tr-TR" dirty="0" smtClean="0"/>
              <a:t> </a:t>
            </a:r>
            <a:r>
              <a:rPr lang="tr-TR" dirty="0"/>
              <a:t>P inhibitörleri/indükleyicileri, </a:t>
            </a:r>
            <a:r>
              <a:rPr lang="tr-TR" dirty="0" err="1"/>
              <a:t>antiplatelet</a:t>
            </a:r>
            <a:r>
              <a:rPr lang="tr-TR" dirty="0"/>
              <a:t> ilaçlar)</a:t>
            </a:r>
          </a:p>
          <a:p>
            <a:pPr lvl="0"/>
            <a:r>
              <a:rPr lang="tr-TR" b="1" dirty="0"/>
              <a:t>Böbrek fonksiyonu</a:t>
            </a:r>
            <a:r>
              <a:rPr lang="tr-TR" dirty="0"/>
              <a:t> </a:t>
            </a:r>
          </a:p>
          <a:p>
            <a:pPr lvl="0"/>
            <a:r>
              <a:rPr lang="tr-TR" b="1" dirty="0"/>
              <a:t>Hasta tercihi</a:t>
            </a:r>
            <a:r>
              <a:rPr lang="tr-TR" dirty="0"/>
              <a:t> </a:t>
            </a:r>
            <a:r>
              <a:rPr lang="tr-TR" dirty="0" smtClean="0"/>
              <a:t>(uygulama </a:t>
            </a:r>
            <a:r>
              <a:rPr lang="tr-TR" dirty="0"/>
              <a:t>şekli, diyet </a:t>
            </a:r>
            <a:r>
              <a:rPr lang="tr-TR" dirty="0" smtClean="0"/>
              <a:t>kısıtlamaları)</a:t>
            </a:r>
          </a:p>
          <a:p>
            <a:pPr lvl="0"/>
            <a:r>
              <a:rPr lang="tr-TR" b="1" dirty="0" smtClean="0"/>
              <a:t>Acil </a:t>
            </a:r>
            <a:r>
              <a:rPr lang="tr-TR" b="1" dirty="0"/>
              <a:t>kanama durumlarında antidotlara erişim </a:t>
            </a:r>
            <a:r>
              <a:rPr lang="tr-TR" b="1" dirty="0" smtClean="0"/>
              <a:t>imkanı</a:t>
            </a:r>
            <a:endParaRPr lang="tr-TR" dirty="0"/>
          </a:p>
          <a:p>
            <a:pPr lvl="0"/>
            <a:r>
              <a:rPr lang="tr-TR" b="1" dirty="0" err="1"/>
              <a:t>Heparin</a:t>
            </a:r>
            <a:r>
              <a:rPr lang="tr-TR" b="1" dirty="0"/>
              <a:t> kaynaklı </a:t>
            </a:r>
            <a:r>
              <a:rPr lang="tr-TR" b="1" dirty="0" err="1"/>
              <a:t>trombositopeni</a:t>
            </a:r>
            <a:r>
              <a:rPr lang="tr-TR" b="1" dirty="0"/>
              <a:t> öyküsü</a:t>
            </a:r>
            <a:endParaRPr lang="tr-TR" dirty="0"/>
          </a:p>
          <a:p>
            <a:pPr lvl="0"/>
            <a:r>
              <a:rPr lang="tr-TR" b="1" dirty="0"/>
              <a:t>Aşırı düşük veya yüksek vücut ağırlığı</a:t>
            </a:r>
            <a:endParaRPr lang="tr-TR" dirty="0"/>
          </a:p>
          <a:p>
            <a:pPr lvl="0"/>
            <a:r>
              <a:rPr lang="tr-TR" b="1" dirty="0" err="1"/>
              <a:t>Karfilzomib</a:t>
            </a:r>
            <a:r>
              <a:rPr lang="tr-TR" b="1" dirty="0"/>
              <a:t> + </a:t>
            </a:r>
            <a:r>
              <a:rPr lang="tr-TR" b="1" dirty="0" err="1"/>
              <a:t>IMiD</a:t>
            </a:r>
            <a:r>
              <a:rPr lang="tr-TR" b="1" dirty="0"/>
              <a:t> tedavisi kombinasyonu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49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VTE </a:t>
            </a:r>
            <a:r>
              <a:rPr lang="tr-TR" sz="3200" b="1" dirty="0" err="1"/>
              <a:t>Profilaksi</a:t>
            </a:r>
            <a:r>
              <a:rPr lang="tr-TR" sz="3200" b="1" dirty="0"/>
              <a:t> </a:t>
            </a:r>
            <a:r>
              <a:rPr lang="tr-TR" sz="3200" b="1" dirty="0" smtClean="0"/>
              <a:t>Süresi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 err="1" smtClean="0"/>
              <a:t>Miyelom</a:t>
            </a:r>
            <a:r>
              <a:rPr lang="tr-TR" b="1" dirty="0" smtClean="0"/>
              <a:t> </a:t>
            </a:r>
            <a:r>
              <a:rPr lang="tr-TR" b="1" dirty="0"/>
              <a:t>tedavisi boyunca süresiz</a:t>
            </a:r>
            <a:r>
              <a:rPr lang="tr-TR" dirty="0"/>
              <a:t> devam edilebilir.</a:t>
            </a:r>
          </a:p>
          <a:p>
            <a:pPr lvl="0"/>
            <a:r>
              <a:rPr lang="tr-TR" b="1" dirty="0"/>
              <a:t>3–6 ay</a:t>
            </a:r>
            <a:r>
              <a:rPr lang="tr-TR" dirty="0"/>
              <a:t> tam doz </a:t>
            </a:r>
            <a:r>
              <a:rPr lang="tr-TR" dirty="0" err="1"/>
              <a:t>antikoagülasyon</a:t>
            </a:r>
            <a:r>
              <a:rPr lang="tr-TR" dirty="0"/>
              <a:t> sonrası, aspirine geçiş düşünülebilir.</a:t>
            </a:r>
            <a:br>
              <a:rPr lang="tr-TR" dirty="0"/>
            </a:br>
            <a:r>
              <a:rPr lang="tr-TR" dirty="0"/>
              <a:t>(Uzun süreli </a:t>
            </a:r>
            <a:r>
              <a:rPr lang="tr-TR" dirty="0" err="1"/>
              <a:t>antikoagülasyon</a:t>
            </a:r>
            <a:r>
              <a:rPr lang="tr-TR" dirty="0"/>
              <a:t>, ilave hasta özelinde, tedaviye bağlı ya da geçici risk faktörleri varlığında uygun olabilir.)</a:t>
            </a:r>
          </a:p>
        </p:txBody>
      </p:sp>
    </p:spTree>
    <p:extLst>
      <p:ext uri="{BB962C8B-B14F-4D97-AF65-F5344CB8AC3E}">
        <p14:creationId xmlns:p14="http://schemas.microsoft.com/office/powerpoint/2010/main" val="33598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Böbrek Hastalığı Yönetimi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807209"/>
            <a:ext cx="7931286" cy="4438217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>
            <a:off x="603250" y="4959350"/>
            <a:ext cx="494030" cy="311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>
            <a:off x="9213850" y="2978150"/>
            <a:ext cx="685800" cy="2667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204057" y="6370674"/>
            <a:ext cx="8206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Kulkarni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, A</a:t>
            </a:r>
            <a:r>
              <a:rPr lang="tr-TR" sz="1200" b="1" dirty="0" smtClean="0">
                <a:solidFill>
                  <a:srgbClr val="222222"/>
                </a:solidFill>
                <a:latin typeface="Helvetica Neue"/>
              </a:rPr>
              <a:t>. </a:t>
            </a:r>
            <a:r>
              <a:rPr lang="tr-TR" sz="1200" b="1" dirty="0" err="1" smtClean="0">
                <a:solidFill>
                  <a:srgbClr val="222222"/>
                </a:solidFill>
                <a:latin typeface="Helvetica Neue"/>
              </a:rPr>
              <a:t>Bleeding</a:t>
            </a:r>
            <a:r>
              <a:rPr lang="tr-TR" sz="1200" b="1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and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Thrombosis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in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Multiple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Myeloma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: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Platelets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as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Key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Players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during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Cell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Interactions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and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Potential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Use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as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Drug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 Delivery </a:t>
            </a:r>
            <a:r>
              <a:rPr lang="tr-TR" sz="1200" b="1" dirty="0" err="1">
                <a:solidFill>
                  <a:srgbClr val="222222"/>
                </a:solidFill>
                <a:latin typeface="Helvetica Neue"/>
              </a:rPr>
              <a:t>Systems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. </a:t>
            </a:r>
            <a:r>
              <a:rPr lang="tr-TR" sz="1200" b="1" i="1" dirty="0" err="1">
                <a:solidFill>
                  <a:srgbClr val="222222"/>
                </a:solidFill>
                <a:latin typeface="Helvetica Neue"/>
              </a:rPr>
              <a:t>Int</a:t>
            </a:r>
            <a:r>
              <a:rPr lang="tr-TR" sz="1200" b="1" i="1" dirty="0">
                <a:solidFill>
                  <a:srgbClr val="222222"/>
                </a:solidFill>
                <a:latin typeface="Helvetica Neue"/>
              </a:rPr>
              <a:t>. J. </a:t>
            </a:r>
            <a:r>
              <a:rPr lang="tr-TR" sz="1200" b="1" i="1" dirty="0" err="1">
                <a:solidFill>
                  <a:srgbClr val="222222"/>
                </a:solidFill>
                <a:latin typeface="Helvetica Neue"/>
              </a:rPr>
              <a:t>Mol</a:t>
            </a:r>
            <a:r>
              <a:rPr lang="tr-TR" sz="1200" b="1" i="1" dirty="0">
                <a:solidFill>
                  <a:srgbClr val="222222"/>
                </a:solidFill>
                <a:latin typeface="Helvetica Neue"/>
              </a:rPr>
              <a:t>. </a:t>
            </a:r>
            <a:r>
              <a:rPr lang="tr-TR" sz="1200" b="1" i="1" dirty="0" err="1">
                <a:solidFill>
                  <a:srgbClr val="222222"/>
                </a:solidFill>
                <a:latin typeface="Helvetica Neue"/>
              </a:rPr>
              <a:t>Sci</a:t>
            </a:r>
            <a:r>
              <a:rPr lang="tr-TR" sz="1200" b="1" i="1" dirty="0">
                <a:solidFill>
                  <a:srgbClr val="222222"/>
                </a:solidFill>
                <a:latin typeface="Helvetica Neue"/>
              </a:rPr>
              <a:t>.</a:t>
            </a:r>
            <a:r>
              <a:rPr lang="tr-TR" sz="1200" b="1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tr-TR" sz="1200" b="1" dirty="0" smtClean="0">
                <a:solidFill>
                  <a:srgbClr val="222222"/>
                </a:solidFill>
                <a:latin typeface="Helvetica Neue"/>
              </a:rPr>
              <a:t>2023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0612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Myelomda</a:t>
            </a:r>
            <a:r>
              <a:rPr lang="tr-TR" sz="3200" b="1" dirty="0" smtClean="0"/>
              <a:t> Böbrek Hastalığı Yönetimi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MM </a:t>
            </a:r>
            <a:r>
              <a:rPr lang="tr-TR" dirty="0"/>
              <a:t>hastalarının %20–50’sinde </a:t>
            </a:r>
            <a:r>
              <a:rPr lang="tr-TR" dirty="0" err="1"/>
              <a:t>renal</a:t>
            </a:r>
            <a:r>
              <a:rPr lang="tr-TR" dirty="0"/>
              <a:t> yetmezlik gelişir ve </a:t>
            </a:r>
            <a:r>
              <a:rPr lang="tr-TR" dirty="0" err="1"/>
              <a:t>sağkalımı</a:t>
            </a:r>
            <a:r>
              <a:rPr lang="tr-TR" dirty="0"/>
              <a:t> olumsuz </a:t>
            </a:r>
            <a:r>
              <a:rPr lang="tr-TR" dirty="0" smtClean="0"/>
              <a:t>etkiler.</a:t>
            </a:r>
          </a:p>
          <a:p>
            <a:r>
              <a:rPr lang="tr-TR" dirty="0" smtClean="0"/>
              <a:t>En </a:t>
            </a:r>
            <a:r>
              <a:rPr lang="tr-TR" dirty="0"/>
              <a:t>sık neden: </a:t>
            </a:r>
            <a:r>
              <a:rPr lang="tr-TR" b="1" dirty="0"/>
              <a:t>Serbest hafif zincire bağlı </a:t>
            </a:r>
            <a:r>
              <a:rPr lang="tr-TR" b="1" dirty="0" err="1"/>
              <a:t>cast</a:t>
            </a:r>
            <a:r>
              <a:rPr lang="tr-TR" b="1" dirty="0"/>
              <a:t> </a:t>
            </a:r>
            <a:r>
              <a:rPr lang="tr-TR" b="1" dirty="0" err="1" smtClean="0"/>
              <a:t>nefropatisi</a:t>
            </a:r>
            <a:endParaRPr lang="tr-TR" b="1" dirty="0" smtClean="0"/>
          </a:p>
          <a:p>
            <a:r>
              <a:rPr lang="tr-TR" b="1" dirty="0" smtClean="0"/>
              <a:t>Tanıda</a:t>
            </a:r>
            <a:r>
              <a:rPr lang="tr-TR" dirty="0"/>
              <a:t>: </a:t>
            </a:r>
            <a:r>
              <a:rPr lang="tr-TR" dirty="0" err="1"/>
              <a:t>Kreatinin</a:t>
            </a:r>
            <a:r>
              <a:rPr lang="tr-TR" dirty="0"/>
              <a:t>, </a:t>
            </a:r>
            <a:r>
              <a:rPr lang="tr-TR" dirty="0" err="1"/>
              <a:t>eGFR</a:t>
            </a:r>
            <a:r>
              <a:rPr lang="tr-TR" dirty="0"/>
              <a:t>, 24 saatlik idrar, serum protein </a:t>
            </a:r>
            <a:r>
              <a:rPr lang="tr-TR" dirty="0" err="1"/>
              <a:t>elektroforezi</a:t>
            </a:r>
            <a:r>
              <a:rPr lang="tr-TR" dirty="0"/>
              <a:t> ve serbest hafif </a:t>
            </a:r>
            <a:r>
              <a:rPr lang="tr-TR" dirty="0" smtClean="0"/>
              <a:t>zincir ölçümleri </a:t>
            </a:r>
            <a:r>
              <a:rPr lang="tr-TR" dirty="0"/>
              <a:t>temel </a:t>
            </a:r>
            <a:r>
              <a:rPr lang="tr-TR" dirty="0" smtClean="0"/>
              <a:t>alınmalıdır.</a:t>
            </a:r>
            <a:endParaRPr lang="tr-TR" dirty="0"/>
          </a:p>
          <a:p>
            <a:r>
              <a:rPr lang="tr-TR" b="1" dirty="0" err="1" smtClean="0"/>
              <a:t>Bortezomib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err="1"/>
              <a:t>daratumumab</a:t>
            </a:r>
            <a:r>
              <a:rPr lang="tr-TR" dirty="0"/>
              <a:t>, diyaliz hastaları dahil </a:t>
            </a:r>
            <a:r>
              <a:rPr lang="tr-TR" dirty="0" err="1"/>
              <a:t>renal</a:t>
            </a:r>
            <a:r>
              <a:rPr lang="tr-TR" dirty="0"/>
              <a:t> doz ayarlaması olmadan güvenle </a:t>
            </a:r>
            <a:r>
              <a:rPr lang="tr-TR" dirty="0" smtClean="0"/>
              <a:t>kullanılabilir.</a:t>
            </a:r>
            <a:endParaRPr lang="tr-TR" dirty="0"/>
          </a:p>
          <a:p>
            <a:r>
              <a:rPr lang="tr-TR" b="1" dirty="0" err="1"/>
              <a:t>Pomalidomid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yetmezlikli</a:t>
            </a:r>
            <a:r>
              <a:rPr lang="tr-TR" dirty="0"/>
              <a:t> hastalarda tam doz (4 mg) kullanılabilir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Lenalidomid</a:t>
            </a:r>
            <a:r>
              <a:rPr lang="tr-TR" dirty="0"/>
              <a:t>, böbrek fonksiyonuna göre </a:t>
            </a:r>
            <a:r>
              <a:rPr lang="tr-TR" dirty="0" err="1"/>
              <a:t>dozlanmalı</a:t>
            </a:r>
            <a:r>
              <a:rPr lang="tr-TR" dirty="0"/>
              <a:t>; düşük </a:t>
            </a:r>
            <a:r>
              <a:rPr lang="tr-TR" dirty="0" err="1"/>
              <a:t>GFR’de</a:t>
            </a:r>
            <a:r>
              <a:rPr lang="tr-TR" dirty="0"/>
              <a:t> </a:t>
            </a:r>
            <a:r>
              <a:rPr lang="tr-TR" dirty="0" err="1"/>
              <a:t>trombositopeni</a:t>
            </a:r>
            <a:r>
              <a:rPr lang="tr-TR" dirty="0"/>
              <a:t> ve tedavi kesilmesi daha sık </a:t>
            </a:r>
            <a:r>
              <a:rPr lang="tr-TR" dirty="0" smtClean="0"/>
              <a:t>görülür.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06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Kemik Sağlığı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677" y="2146068"/>
            <a:ext cx="6100975" cy="366418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85719"/>
            <a:ext cx="3804920" cy="42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Böbrek Hastalığı Yönetimi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Hidrasyon</a:t>
            </a:r>
            <a:r>
              <a:rPr lang="tr-TR" dirty="0"/>
              <a:t>, hafif zincir yükünü azaltmak için kritik öneme sahiptir (100–150 cc/saat idrar çıkışı hedeflenir).</a:t>
            </a:r>
          </a:p>
          <a:p>
            <a:r>
              <a:rPr lang="tr-TR" b="1" dirty="0" err="1"/>
              <a:t>Hiperkalsemi</a:t>
            </a:r>
            <a:r>
              <a:rPr lang="tr-TR" b="1" dirty="0"/>
              <a:t> tedavisi</a:t>
            </a:r>
            <a:r>
              <a:rPr lang="tr-TR" dirty="0"/>
              <a:t>: </a:t>
            </a:r>
            <a:r>
              <a:rPr lang="tr-TR" dirty="0" err="1"/>
              <a:t>Zoledronik</a:t>
            </a:r>
            <a:r>
              <a:rPr lang="tr-TR" dirty="0"/>
              <a:t> asit, </a:t>
            </a:r>
            <a:r>
              <a:rPr lang="tr-TR" dirty="0" err="1"/>
              <a:t>pamidronat</a:t>
            </a:r>
            <a:r>
              <a:rPr lang="tr-TR" dirty="0"/>
              <a:t>, </a:t>
            </a:r>
            <a:r>
              <a:rPr lang="tr-TR" dirty="0" err="1"/>
              <a:t>denosumab</a:t>
            </a:r>
            <a:r>
              <a:rPr lang="tr-TR" dirty="0"/>
              <a:t> ve </a:t>
            </a:r>
            <a:r>
              <a:rPr lang="tr-TR" dirty="0" err="1"/>
              <a:t>kalsitonin</a:t>
            </a:r>
            <a:r>
              <a:rPr lang="tr-TR" dirty="0"/>
              <a:t>.</a:t>
            </a:r>
          </a:p>
          <a:p>
            <a:r>
              <a:rPr lang="tr-TR" b="1" dirty="0" err="1"/>
              <a:t>Bifosfonatlar</a:t>
            </a:r>
            <a:r>
              <a:rPr lang="tr-TR" dirty="0"/>
              <a:t>, böbrek yetmezliğinde dikkatle kullanılmalı, doz ayarı yapılmalıdır.</a:t>
            </a:r>
          </a:p>
          <a:p>
            <a:r>
              <a:rPr lang="tr-TR" b="1" dirty="0" err="1"/>
              <a:t>Plazmaferez</a:t>
            </a:r>
            <a:r>
              <a:rPr lang="tr-TR" b="1" dirty="0"/>
              <a:t> veya yüksek </a:t>
            </a:r>
            <a:r>
              <a:rPr lang="tr-TR" b="1" dirty="0" err="1"/>
              <a:t>cutoff</a:t>
            </a:r>
            <a:r>
              <a:rPr lang="tr-TR" b="1" dirty="0"/>
              <a:t> diyaliz</a:t>
            </a:r>
            <a:r>
              <a:rPr lang="tr-TR" dirty="0"/>
              <a:t>, bazı hastalarda serbest zincir yükünü azaltmak amacıyla düşünülebilir (kanıt sınırlı).</a:t>
            </a:r>
          </a:p>
          <a:p>
            <a:r>
              <a:rPr lang="tr-TR" b="1" dirty="0"/>
              <a:t>Böbrek biyopsisi</a:t>
            </a:r>
            <a:r>
              <a:rPr lang="tr-TR" dirty="0"/>
              <a:t>, neden belirlenemeyen olgularda önerilir.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Böbrek Fonksiyonuna </a:t>
            </a:r>
            <a:r>
              <a:rPr lang="tr-TR" sz="3200" b="1" dirty="0" smtClean="0"/>
              <a:t>Göre </a:t>
            </a:r>
            <a:r>
              <a:rPr lang="tr-TR" sz="3200" b="1" dirty="0" err="1" smtClean="0"/>
              <a:t>Lenalidomid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Dozlaması</a:t>
            </a:r>
            <a:endParaRPr lang="tr-TR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284618"/>
              </p:ext>
            </p:extLst>
          </p:nvPr>
        </p:nvGraphicFramePr>
        <p:xfrm>
          <a:off x="838200" y="2428756"/>
          <a:ext cx="10085614" cy="1380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4886">
                  <a:extLst>
                    <a:ext uri="{9D8B030D-6E8A-4147-A177-3AD203B41FA5}">
                      <a16:colId xmlns:a16="http://schemas.microsoft.com/office/drawing/2014/main" val="2576013621"/>
                    </a:ext>
                  </a:extLst>
                </a:gridCol>
                <a:gridCol w="4740728">
                  <a:extLst>
                    <a:ext uri="{9D8B030D-6E8A-4147-A177-3AD203B41FA5}">
                      <a16:colId xmlns:a16="http://schemas.microsoft.com/office/drawing/2014/main" val="1515460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Böbrek Fonksiyonu (</a:t>
                      </a:r>
                      <a:r>
                        <a:rPr lang="tr-TR" sz="2000" dirty="0" err="1">
                          <a:effectLst/>
                        </a:rPr>
                        <a:t>Cockcroft-Gault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  <a:r>
                        <a:rPr lang="tr-TR" sz="2000" dirty="0" err="1">
                          <a:effectLst/>
                        </a:rPr>
                        <a:t>CrCL</a:t>
                      </a:r>
                      <a:r>
                        <a:rPr lang="tr-TR" sz="2000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Lenalidomid</a:t>
                      </a:r>
                      <a:r>
                        <a:rPr lang="tr-TR" sz="2000" dirty="0">
                          <a:effectLst/>
                        </a:rPr>
                        <a:t> Dozu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7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CrCL ≥30 mL/dk ve &lt;60 mL/dk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10 mg her 24 saatte bir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794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CrCL</a:t>
                      </a:r>
                      <a:r>
                        <a:rPr lang="tr-TR" sz="2000" dirty="0">
                          <a:effectLst/>
                        </a:rPr>
                        <a:t> &lt;30 </a:t>
                      </a:r>
                      <a:r>
                        <a:rPr lang="tr-TR" sz="2000" dirty="0" err="1">
                          <a:effectLst/>
                        </a:rPr>
                        <a:t>mL</a:t>
                      </a:r>
                      <a:r>
                        <a:rPr lang="tr-TR" sz="2000" dirty="0">
                          <a:effectLst/>
                        </a:rPr>
                        <a:t>/</a:t>
                      </a:r>
                      <a:r>
                        <a:rPr lang="tr-TR" sz="2000" dirty="0" err="1">
                          <a:effectLst/>
                        </a:rPr>
                        <a:t>dk</a:t>
                      </a:r>
                      <a:r>
                        <a:rPr lang="tr-TR" sz="2000" dirty="0">
                          <a:effectLst/>
                        </a:rPr>
                        <a:t> (diyaliz gerektirmeyen)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15 mg her 48 saatte bir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0972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CrCL</a:t>
                      </a:r>
                      <a:r>
                        <a:rPr lang="tr-TR" sz="2000" dirty="0">
                          <a:effectLst/>
                        </a:rPr>
                        <a:t> &lt;30 </a:t>
                      </a:r>
                      <a:r>
                        <a:rPr lang="tr-TR" sz="2000" dirty="0" err="1">
                          <a:effectLst/>
                        </a:rPr>
                        <a:t>mL</a:t>
                      </a:r>
                      <a:r>
                        <a:rPr lang="tr-TR" sz="2000" dirty="0">
                          <a:effectLst/>
                        </a:rPr>
                        <a:t>/</a:t>
                      </a:r>
                      <a:r>
                        <a:rPr lang="tr-TR" sz="2000" dirty="0" err="1">
                          <a:effectLst/>
                        </a:rPr>
                        <a:t>dk</a:t>
                      </a:r>
                      <a:r>
                        <a:rPr lang="tr-TR" sz="2000" dirty="0">
                          <a:effectLst/>
                        </a:rPr>
                        <a:t> (diyaliz gerektiren)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5 mg </a:t>
                      </a:r>
                      <a:r>
                        <a:rPr lang="tr-TR" sz="2000" dirty="0" smtClean="0">
                          <a:effectLst/>
                        </a:rPr>
                        <a:t>diyaliz </a:t>
                      </a:r>
                      <a:r>
                        <a:rPr lang="tr-TR" sz="2000" dirty="0">
                          <a:effectLst/>
                        </a:rPr>
                        <a:t>günlerinde diyalizden sonra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644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9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 </a:t>
            </a:r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Radyoterapi Prensipleri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737360"/>
            <a:ext cx="3098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 </a:t>
            </a:r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Radyoterapi </a:t>
            </a:r>
            <a:r>
              <a:rPr lang="tr-TR" sz="3200" b="1" dirty="0" smtClean="0"/>
              <a:t>Prensipleri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RT,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myelom</a:t>
            </a:r>
            <a:r>
              <a:rPr lang="tr-TR" dirty="0" smtClean="0"/>
              <a:t> </a:t>
            </a:r>
            <a:r>
              <a:rPr lang="tr-TR" dirty="0"/>
              <a:t>hastalarında </a:t>
            </a:r>
            <a:r>
              <a:rPr lang="tr-TR" b="1" dirty="0"/>
              <a:t>esas olarak palyatif amaçla</a:t>
            </a:r>
            <a:r>
              <a:rPr lang="tr-TR" dirty="0"/>
              <a:t> kullanılır.</a:t>
            </a:r>
          </a:p>
          <a:p>
            <a:pPr lvl="0"/>
            <a:r>
              <a:rPr lang="tr-TR" b="1" dirty="0"/>
              <a:t>Radyasyon alanı ve tekniği</a:t>
            </a:r>
            <a:r>
              <a:rPr lang="tr-TR" dirty="0"/>
              <a:t> dikkatli şekilde planlanmalı; omurilik, beyin, kemik iliği ve komşu organlara gelen </a:t>
            </a:r>
            <a:r>
              <a:rPr lang="tr-TR" dirty="0" err="1"/>
              <a:t>toksisiteyi</a:t>
            </a:r>
            <a:r>
              <a:rPr lang="tr-TR" dirty="0"/>
              <a:t> azaltmak hedeflenmelidir, çünkü hastalar hastalık süresince birden çok kez RT alabilir.</a:t>
            </a:r>
          </a:p>
          <a:p>
            <a:pPr lvl="0"/>
            <a:r>
              <a:rPr lang="tr-TR" dirty="0"/>
              <a:t>Kalp seviyesindeki </a:t>
            </a:r>
            <a:r>
              <a:rPr lang="tr-TR" dirty="0" err="1"/>
              <a:t>torasik</a:t>
            </a:r>
            <a:r>
              <a:rPr lang="tr-TR" dirty="0"/>
              <a:t> omurga bölgesine yönelik RT planlanırken, </a:t>
            </a:r>
            <a:r>
              <a:rPr lang="tr-TR" b="1" dirty="0" smtClean="0"/>
              <a:t>kalbi etkileyen </a:t>
            </a:r>
            <a:r>
              <a:rPr lang="tr-TR" b="1" dirty="0"/>
              <a:t>dozun </a:t>
            </a:r>
            <a:r>
              <a:rPr lang="tr-TR" b="1" dirty="0" err="1"/>
              <a:t>toksik</a:t>
            </a:r>
            <a:r>
              <a:rPr lang="tr-TR" b="1" dirty="0"/>
              <a:t> etkisinden kaçınılmalıdır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Kırık riski, yapısal </a:t>
            </a:r>
            <a:r>
              <a:rPr lang="tr-TR" dirty="0" err="1"/>
              <a:t>instabilite</a:t>
            </a:r>
            <a:r>
              <a:rPr lang="tr-TR" dirty="0"/>
              <a:t> ya da </a:t>
            </a:r>
            <a:r>
              <a:rPr lang="tr-TR" dirty="0" err="1"/>
              <a:t>dekompresyon</a:t>
            </a:r>
            <a:r>
              <a:rPr lang="tr-TR" dirty="0"/>
              <a:t> ihtiyacı varsa cerrahi </a:t>
            </a:r>
            <a:r>
              <a:rPr lang="tr-TR" dirty="0" err="1"/>
              <a:t>endikasyon</a:t>
            </a:r>
            <a:r>
              <a:rPr lang="tr-TR" dirty="0"/>
              <a:t> değerlendirilmelidir. Bu yoksa, </a:t>
            </a:r>
            <a:r>
              <a:rPr lang="tr-TR" b="1" dirty="0"/>
              <a:t>sistemik tedavide gecikmeye yol açabilecek </a:t>
            </a:r>
            <a:r>
              <a:rPr lang="tr-TR" b="1" dirty="0" err="1"/>
              <a:t>RT’den</a:t>
            </a:r>
            <a:r>
              <a:rPr lang="tr-TR" b="1" dirty="0"/>
              <a:t> kaçınılmalıdır</a:t>
            </a:r>
            <a:r>
              <a:rPr lang="tr-TR" dirty="0"/>
              <a:t>. </a:t>
            </a:r>
            <a:endParaRPr lang="tr-TR" dirty="0" smtClean="0"/>
          </a:p>
          <a:p>
            <a:pPr lvl="0"/>
            <a:r>
              <a:rPr lang="tr-TR" dirty="0" smtClean="0"/>
              <a:t>RT</a:t>
            </a:r>
            <a:r>
              <a:rPr lang="tr-TR" dirty="0"/>
              <a:t>, bazı hastalarda kemik yeniden </a:t>
            </a:r>
            <a:r>
              <a:rPr lang="tr-TR" dirty="0" err="1"/>
              <a:t>mineralizasyonu</a:t>
            </a:r>
            <a:r>
              <a:rPr lang="tr-TR" dirty="0"/>
              <a:t> ile sonuçlanabilir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0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RT Tedavi </a:t>
            </a:r>
            <a:r>
              <a:rPr lang="tr-TR" sz="3200" b="1" dirty="0"/>
              <a:t>Zamanlaması ve </a:t>
            </a:r>
            <a:r>
              <a:rPr lang="tr-TR" sz="3200" b="1" dirty="0" smtClean="0"/>
              <a:t>Sıralaması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Sistemik </a:t>
            </a:r>
            <a:r>
              <a:rPr lang="tr-TR" dirty="0"/>
              <a:t>tedavi, RT nedeniyle </a:t>
            </a:r>
            <a:r>
              <a:rPr lang="tr-TR" b="1" dirty="0"/>
              <a:t>geciktirilmemelidir</a:t>
            </a:r>
            <a:r>
              <a:rPr lang="tr-TR" dirty="0"/>
              <a:t>. </a:t>
            </a:r>
            <a:r>
              <a:rPr lang="tr-TR" dirty="0" smtClean="0"/>
              <a:t>Sistemik </a:t>
            </a:r>
            <a:r>
              <a:rPr lang="tr-TR" dirty="0"/>
              <a:t>tedavi ile palyatif </a:t>
            </a:r>
            <a:r>
              <a:rPr lang="tr-TR" dirty="0" err="1"/>
              <a:t>RT’nin</a:t>
            </a:r>
            <a:r>
              <a:rPr lang="tr-TR" dirty="0"/>
              <a:t> eş zamanlı </a:t>
            </a:r>
            <a:r>
              <a:rPr lang="tr-TR" dirty="0" smtClean="0"/>
              <a:t>uygulanabilir.</a:t>
            </a:r>
            <a:endParaRPr lang="tr-TR" dirty="0"/>
          </a:p>
          <a:p>
            <a:pPr lvl="0"/>
            <a:r>
              <a:rPr lang="tr-TR" dirty="0"/>
              <a:t>Cerrahi </a:t>
            </a:r>
            <a:r>
              <a:rPr lang="tr-TR" dirty="0" err="1"/>
              <a:t>endikasyonu</a:t>
            </a:r>
            <a:r>
              <a:rPr lang="tr-TR" dirty="0"/>
              <a:t> olan hastalarda, RT </a:t>
            </a:r>
            <a:r>
              <a:rPr lang="tr-TR" b="1" dirty="0"/>
              <a:t>ameliyat sonrası</a:t>
            </a:r>
            <a:r>
              <a:rPr lang="tr-TR" dirty="0"/>
              <a:t> uygulanmalı ve ağrı kontrolü ile lokal </a:t>
            </a:r>
            <a:r>
              <a:rPr lang="tr-TR" dirty="0" err="1"/>
              <a:t>nüksün</a:t>
            </a:r>
            <a:r>
              <a:rPr lang="tr-TR" dirty="0"/>
              <a:t> önlenmesine yardımcı olmalıdır.</a:t>
            </a:r>
          </a:p>
          <a:p>
            <a:pPr lvl="0"/>
            <a:r>
              <a:rPr lang="tr-TR" dirty="0"/>
              <a:t>Kaynakların sınırlı olduğu yerlerde sistemik tedaviye erişim varsa, </a:t>
            </a:r>
            <a:r>
              <a:rPr lang="tr-TR" b="1" dirty="0" err="1"/>
              <a:t>postoperatif</a:t>
            </a:r>
            <a:r>
              <a:rPr lang="tr-TR" b="1" dirty="0"/>
              <a:t> </a:t>
            </a:r>
            <a:r>
              <a:rPr lang="tr-TR" b="1" dirty="0" err="1"/>
              <a:t>RT’den</a:t>
            </a:r>
            <a:r>
              <a:rPr lang="tr-TR" b="1" dirty="0"/>
              <a:t> vazgeçilebilir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4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Myelomda</a:t>
            </a:r>
            <a:r>
              <a:rPr lang="tr-TR" sz="3200" b="1" dirty="0" smtClean="0"/>
              <a:t> </a:t>
            </a:r>
            <a:r>
              <a:rPr lang="tr-TR" sz="3200" b="1" dirty="0"/>
              <a:t>Palyatif RT </a:t>
            </a:r>
            <a:r>
              <a:rPr lang="tr-TR" sz="3200" b="1" dirty="0" smtClean="0"/>
              <a:t>Dozları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smtClean="0"/>
              <a:t>Ağrı</a:t>
            </a:r>
            <a:r>
              <a:rPr lang="tr-TR" b="1" dirty="0"/>
              <a:t>, patolojik kırık riski veya omurilik basısı</a:t>
            </a:r>
            <a:r>
              <a:rPr lang="tr-TR" dirty="0"/>
              <a:t> gibi durumlarda palyatif amaçla </a:t>
            </a:r>
            <a:r>
              <a:rPr lang="tr-TR" dirty="0" smtClean="0"/>
              <a:t>kullanılabilen dozlar:</a:t>
            </a:r>
          </a:p>
          <a:p>
            <a:pPr lvl="1"/>
            <a:r>
              <a:rPr lang="tr-TR" b="1" dirty="0" smtClean="0"/>
              <a:t>Düşük doz RT:</a:t>
            </a:r>
            <a:r>
              <a:rPr lang="tr-TR" dirty="0" smtClean="0"/>
              <a:t> 8 </a:t>
            </a:r>
            <a:r>
              <a:rPr lang="tr-TR" dirty="0" err="1" smtClean="0"/>
              <a:t>Gy</a:t>
            </a:r>
            <a:r>
              <a:rPr lang="tr-TR" dirty="0" smtClean="0"/>
              <a:t> x 1 fraksiyon</a:t>
            </a:r>
          </a:p>
          <a:p>
            <a:pPr lvl="1"/>
            <a:r>
              <a:rPr lang="tr-TR" b="1" dirty="0" err="1" smtClean="0"/>
              <a:t>Fraksiyonel</a:t>
            </a:r>
            <a:r>
              <a:rPr lang="tr-TR" b="1" dirty="0" smtClean="0"/>
              <a:t> </a:t>
            </a:r>
            <a:r>
              <a:rPr lang="tr-TR" b="1" dirty="0"/>
              <a:t>RT:</a:t>
            </a:r>
            <a:r>
              <a:rPr lang="tr-TR" dirty="0"/>
              <a:t> 20–30 </a:t>
            </a:r>
            <a:r>
              <a:rPr lang="tr-TR" dirty="0" err="1"/>
              <a:t>Gy</a:t>
            </a:r>
            <a:r>
              <a:rPr lang="tr-TR" dirty="0"/>
              <a:t>, 5–15 fraksiyona bölünerek</a:t>
            </a:r>
          </a:p>
          <a:p>
            <a:pPr lvl="1"/>
            <a:r>
              <a:rPr lang="tr-TR" b="1" dirty="0"/>
              <a:t>Tercih edilen doz:</a:t>
            </a:r>
            <a:r>
              <a:rPr lang="tr-TR" dirty="0"/>
              <a:t> 20–25 </a:t>
            </a:r>
            <a:r>
              <a:rPr lang="tr-TR" dirty="0" err="1"/>
              <a:t>Gy</a:t>
            </a:r>
            <a:r>
              <a:rPr lang="tr-TR" dirty="0"/>
              <a:t>, 8–10 fraksiyon (özellikle </a:t>
            </a:r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 kompresyonu yoksa)</a:t>
            </a:r>
          </a:p>
          <a:p>
            <a:pPr lvl="1"/>
            <a:r>
              <a:rPr lang="tr-TR" dirty="0"/>
              <a:t>30 </a:t>
            </a:r>
            <a:r>
              <a:rPr lang="tr-TR" dirty="0" err="1"/>
              <a:t>Gy</a:t>
            </a:r>
            <a:r>
              <a:rPr lang="tr-TR" dirty="0"/>
              <a:t> üzeri dozlar, </a:t>
            </a:r>
            <a:r>
              <a:rPr lang="tr-TR" b="1" dirty="0"/>
              <a:t>ancak ciddi </a:t>
            </a:r>
            <a:r>
              <a:rPr lang="tr-TR" b="1" dirty="0" err="1"/>
              <a:t>semptomatik</a:t>
            </a:r>
            <a:r>
              <a:rPr lang="tr-TR" b="1" dirty="0"/>
              <a:t> durumlarda</a:t>
            </a:r>
            <a:r>
              <a:rPr lang="tr-TR" dirty="0"/>
              <a:t> önerilir</a:t>
            </a:r>
          </a:p>
          <a:p>
            <a:pPr lvl="0"/>
            <a:r>
              <a:rPr lang="tr-TR" dirty="0"/>
              <a:t>Tedavi alanı </a:t>
            </a:r>
            <a:r>
              <a:rPr lang="tr-TR" b="1" dirty="0"/>
              <a:t>sınırlı tutulmalı</a:t>
            </a:r>
            <a:r>
              <a:rPr lang="tr-TR" dirty="0"/>
              <a:t>, özellikle </a:t>
            </a:r>
            <a:r>
              <a:rPr lang="tr-TR" dirty="0" err="1"/>
              <a:t>hematopoetik</a:t>
            </a:r>
            <a:r>
              <a:rPr lang="tr-TR" dirty="0"/>
              <a:t> kök hücre </a:t>
            </a:r>
            <a:r>
              <a:rPr lang="tr-TR" dirty="0" smtClean="0"/>
              <a:t>hasarı </a:t>
            </a:r>
            <a:r>
              <a:rPr lang="tr-TR" dirty="0"/>
              <a:t>ve organ </a:t>
            </a:r>
            <a:r>
              <a:rPr lang="tr-TR" dirty="0" err="1"/>
              <a:t>toksisitesi</a:t>
            </a:r>
            <a:r>
              <a:rPr lang="tr-TR" dirty="0"/>
              <a:t> açısından dikkat edilmelidir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0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Radyoterapi Prensipleri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 err="1"/>
              <a:t>Soliter</a:t>
            </a:r>
            <a:r>
              <a:rPr lang="tr-TR" b="1" dirty="0"/>
              <a:t> </a:t>
            </a:r>
            <a:r>
              <a:rPr lang="tr-TR" b="1" dirty="0" err="1"/>
              <a:t>plazmasitoma</a:t>
            </a:r>
            <a:r>
              <a:rPr lang="tr-TR" b="1" dirty="0"/>
              <a:t> için önerilen RT: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▸ 40–50 </a:t>
            </a:r>
            <a:r>
              <a:rPr lang="tr-TR" dirty="0" err="1"/>
              <a:t>Gy</a:t>
            </a:r>
            <a:r>
              <a:rPr lang="tr-TR" dirty="0"/>
              <a:t>, 1.8–2.0 </a:t>
            </a:r>
            <a:r>
              <a:rPr lang="tr-TR" dirty="0" err="1"/>
              <a:t>Gy</a:t>
            </a:r>
            <a:r>
              <a:rPr lang="tr-TR" dirty="0"/>
              <a:t> fraksiyonlarla (toplam 20–25 fraksiyon) tutulum gösteren alana uygulanmalıdır.</a:t>
            </a:r>
            <a:br>
              <a:rPr lang="tr-TR" dirty="0"/>
            </a:br>
            <a:r>
              <a:rPr lang="tr-TR" dirty="0"/>
              <a:t>▸ 5 cm'den küçük tümörlerde </a:t>
            </a:r>
            <a:r>
              <a:rPr lang="tr-TR" b="1" dirty="0"/>
              <a:t>35–40 </a:t>
            </a:r>
            <a:r>
              <a:rPr lang="tr-TR" b="1" dirty="0" err="1"/>
              <a:t>Gy</a:t>
            </a:r>
            <a:r>
              <a:rPr lang="tr-TR" dirty="0"/>
              <a:t> uygulanması yeterli </a:t>
            </a:r>
            <a:r>
              <a:rPr lang="tr-TR" dirty="0" smtClean="0"/>
              <a:t>olabilir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7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Enfeksiyon Riski ve Yönetimi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737360"/>
            <a:ext cx="3026833" cy="45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Enfeksiyon Riski ve Yönetimi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Erken dönemde: </a:t>
            </a:r>
            <a:r>
              <a:rPr lang="tr-TR" dirty="0" err="1"/>
              <a:t>Streptococcus</a:t>
            </a:r>
            <a:r>
              <a:rPr lang="tr-TR" dirty="0"/>
              <a:t> </a:t>
            </a:r>
            <a:r>
              <a:rPr lang="tr-TR" dirty="0" err="1"/>
              <a:t>pneumoniae</a:t>
            </a:r>
            <a:r>
              <a:rPr lang="tr-TR" dirty="0"/>
              <a:t>, </a:t>
            </a:r>
            <a:r>
              <a:rPr lang="tr-TR" dirty="0" err="1"/>
              <a:t>Haemophilus</a:t>
            </a:r>
            <a:r>
              <a:rPr lang="tr-TR" dirty="0"/>
              <a:t> </a:t>
            </a:r>
            <a:r>
              <a:rPr lang="tr-TR" dirty="0" err="1"/>
              <a:t>influenzae</a:t>
            </a:r>
            <a:r>
              <a:rPr lang="tr-TR" dirty="0"/>
              <a:t> (özellikle </a:t>
            </a:r>
            <a:r>
              <a:rPr lang="tr-TR" dirty="0" err="1"/>
              <a:t>pnömoni</a:t>
            </a:r>
            <a:r>
              <a:rPr lang="tr-TR" dirty="0"/>
              <a:t> ve sinüzit</a:t>
            </a:r>
            <a:r>
              <a:rPr lang="tr-TR" dirty="0" smtClean="0"/>
              <a:t>).</a:t>
            </a:r>
          </a:p>
          <a:p>
            <a:r>
              <a:rPr lang="tr-TR" dirty="0" smtClean="0"/>
              <a:t>İleri </a:t>
            </a:r>
            <a:r>
              <a:rPr lang="tr-TR" dirty="0"/>
              <a:t>hastalıkta/</a:t>
            </a:r>
            <a:r>
              <a:rPr lang="tr-TR" dirty="0" err="1"/>
              <a:t>nötropenide</a:t>
            </a:r>
            <a:r>
              <a:rPr lang="tr-TR" dirty="0"/>
              <a:t>: </a:t>
            </a:r>
            <a:r>
              <a:rPr lang="tr-TR" dirty="0" err="1"/>
              <a:t>Staphylococcus</a:t>
            </a:r>
            <a:r>
              <a:rPr lang="tr-TR" dirty="0"/>
              <a:t> </a:t>
            </a:r>
            <a:r>
              <a:rPr lang="tr-TR" dirty="0" err="1"/>
              <a:t>aureus</a:t>
            </a:r>
            <a:r>
              <a:rPr lang="tr-TR" dirty="0"/>
              <a:t>, </a:t>
            </a:r>
            <a:r>
              <a:rPr lang="tr-TR" dirty="0" err="1"/>
              <a:t>Pseudomonas</a:t>
            </a:r>
            <a:r>
              <a:rPr lang="tr-TR" dirty="0"/>
              <a:t> </a:t>
            </a:r>
            <a:r>
              <a:rPr lang="tr-TR" dirty="0" err="1"/>
              <a:t>aeruginosa</a:t>
            </a:r>
            <a:r>
              <a:rPr lang="tr-TR" dirty="0"/>
              <a:t> ve diğer gram-negatif bakteriler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tr-TR" altLang="tr-TR" b="1" dirty="0" err="1" smtClean="0">
                <a:solidFill>
                  <a:schemeClr val="tx1"/>
                </a:solidFill>
              </a:rPr>
              <a:t>Levofloksasin</a:t>
            </a:r>
            <a:r>
              <a:rPr lang="tr-TR" altLang="tr-TR" b="1" dirty="0">
                <a:solidFill>
                  <a:schemeClr val="tx1"/>
                </a:solidFill>
              </a:rPr>
              <a:t>:</a:t>
            </a:r>
            <a:r>
              <a:rPr lang="tr-TR" altLang="tr-TR" dirty="0">
                <a:solidFill>
                  <a:schemeClr val="tx1"/>
                </a:solidFill>
              </a:rPr>
              <a:t> Günde 1 kez 500 mg oral (ağızdan</a:t>
            </a:r>
            <a:r>
              <a:rPr lang="tr-TR" altLang="tr-TR" dirty="0" smtClean="0">
                <a:solidFill>
                  <a:schemeClr val="tx1"/>
                </a:solidFill>
              </a:rPr>
              <a:t>) </a:t>
            </a:r>
            <a:r>
              <a:rPr lang="tr-TR" alt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altLang="tr-TR" dirty="0" smtClean="0">
                <a:solidFill>
                  <a:schemeClr val="tx1"/>
                </a:solidFill>
              </a:rPr>
              <a:t> yeni tanıda 12 hafta</a:t>
            </a:r>
            <a:endParaRPr lang="tr-TR" altLang="tr-TR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tr-TR" altLang="tr-TR" b="1" dirty="0">
                <a:solidFill>
                  <a:schemeClr val="tx1"/>
                </a:solidFill>
              </a:rPr>
              <a:t>Alternatifler:</a:t>
            </a:r>
            <a:endParaRPr lang="tr-TR" altLang="tr-TR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tr-TR" altLang="tr-TR" dirty="0" err="1">
                <a:solidFill>
                  <a:schemeClr val="tx1"/>
                </a:solidFill>
              </a:rPr>
              <a:t>Sefdinir</a:t>
            </a:r>
            <a:r>
              <a:rPr lang="tr-TR" altLang="tr-TR" dirty="0">
                <a:solidFill>
                  <a:schemeClr val="tx1"/>
                </a:solidFill>
              </a:rPr>
              <a:t>: Günde 2 kez 300 mg oral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tr-TR" altLang="tr-TR" dirty="0" err="1">
                <a:solidFill>
                  <a:schemeClr val="tx1"/>
                </a:solidFill>
              </a:rPr>
              <a:t>Amoksisilin-klavulanat</a:t>
            </a:r>
            <a:r>
              <a:rPr lang="tr-TR" altLang="tr-TR" dirty="0">
                <a:solidFill>
                  <a:schemeClr val="tx1"/>
                </a:solidFill>
              </a:rPr>
              <a:t>: Günde 2 kez 875 mg oral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5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Miyelomda</a:t>
            </a:r>
            <a:r>
              <a:rPr lang="tr-TR" sz="3200" b="1" dirty="0" smtClean="0"/>
              <a:t> Enfeksiyon </a:t>
            </a:r>
            <a:r>
              <a:rPr lang="tr-TR" sz="3200" b="1" dirty="0"/>
              <a:t>Riski </a:t>
            </a:r>
            <a:r>
              <a:rPr lang="tr-TR" sz="3200" b="1" dirty="0" smtClean="0"/>
              <a:t>ve Yönetimi</a:t>
            </a:r>
            <a:endParaRPr lang="tr-TR" sz="32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540269"/>
              </p:ext>
            </p:extLst>
          </p:nvPr>
        </p:nvGraphicFramePr>
        <p:xfrm>
          <a:off x="887186" y="1966231"/>
          <a:ext cx="10515600" cy="2698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0614">
                  <a:extLst>
                    <a:ext uri="{9D8B030D-6E8A-4147-A177-3AD203B41FA5}">
                      <a16:colId xmlns:a16="http://schemas.microsoft.com/office/drawing/2014/main" val="288660538"/>
                    </a:ext>
                  </a:extLst>
                </a:gridCol>
                <a:gridCol w="6144986">
                  <a:extLst>
                    <a:ext uri="{9D8B030D-6E8A-4147-A177-3AD203B41FA5}">
                      <a16:colId xmlns:a16="http://schemas.microsoft.com/office/drawing/2014/main" val="3151314361"/>
                    </a:ext>
                  </a:extLst>
                </a:gridCol>
              </a:tblGrid>
              <a:tr h="286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Enfeksiyon Riski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Katkıda Bulunan Faktörler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61691"/>
                  </a:ext>
                </a:extLst>
              </a:tr>
              <a:tr h="137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Artmış Genel Enfeksiyon Riski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• </a:t>
                      </a:r>
                      <a:r>
                        <a:rPr lang="tr-TR" sz="1800" dirty="0" smtClean="0">
                          <a:effectLst/>
                        </a:rPr>
                        <a:t>OKHN </a:t>
                      </a:r>
                      <a:r>
                        <a:rPr lang="tr-TR" sz="1800" dirty="0">
                          <a:effectLst/>
                        </a:rPr>
                        <a:t/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• </a:t>
                      </a:r>
                      <a:r>
                        <a:rPr lang="tr-TR" sz="1800" dirty="0" err="1">
                          <a:effectLst/>
                        </a:rPr>
                        <a:t>Bispesifik</a:t>
                      </a:r>
                      <a:r>
                        <a:rPr lang="tr-TR" sz="1800" dirty="0">
                          <a:effectLst/>
                        </a:rPr>
                        <a:t> antikor (</a:t>
                      </a:r>
                      <a:r>
                        <a:rPr lang="tr-TR" sz="1800" dirty="0" err="1">
                          <a:effectLst/>
                        </a:rPr>
                        <a:t>BsAb</a:t>
                      </a:r>
                      <a:r>
                        <a:rPr lang="tr-TR" sz="1800" dirty="0">
                          <a:effectLst/>
                        </a:rPr>
                        <a:t>) tedavisi 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• CAR T-hücre tedavisi 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• CD-38 antikorları 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• </a:t>
                      </a:r>
                      <a:r>
                        <a:rPr lang="tr-TR" sz="1800" dirty="0" err="1">
                          <a:effectLst/>
                        </a:rPr>
                        <a:t>Sitotoksik</a:t>
                      </a:r>
                      <a:r>
                        <a:rPr lang="tr-TR" sz="1800" dirty="0">
                          <a:effectLst/>
                        </a:rPr>
                        <a:t> kemoterapi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421826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Artmış Bakteriyel Enfeksiyon Riski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• </a:t>
                      </a:r>
                      <a:r>
                        <a:rPr lang="tr-TR" sz="1800" dirty="0" err="1">
                          <a:effectLst/>
                        </a:rPr>
                        <a:t>Multipl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miyelom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smtClean="0">
                          <a:effectLst/>
                        </a:rPr>
                        <a:t>tanısı </a:t>
                      </a:r>
                      <a:r>
                        <a:rPr lang="tr-TR" sz="1800" dirty="0">
                          <a:effectLst/>
                        </a:rPr>
                        <a:t/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• </a:t>
                      </a:r>
                      <a:r>
                        <a:rPr lang="tr-TR" sz="1800" dirty="0" err="1">
                          <a:effectLst/>
                        </a:rPr>
                        <a:t>BsAb</a:t>
                      </a:r>
                      <a:r>
                        <a:rPr lang="tr-TR" sz="1800" dirty="0">
                          <a:effectLst/>
                        </a:rPr>
                        <a:t> tedavisi 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• CAR T-hücre tedavisi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91352439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203200" y="5111472"/>
            <a:ext cx="11563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IgG</a:t>
            </a:r>
            <a:r>
              <a:rPr lang="tr-TR" b="1" dirty="0"/>
              <a:t> tipinde </a:t>
            </a:r>
            <a:r>
              <a:rPr lang="tr-TR" b="1" dirty="0" err="1"/>
              <a:t>myelomu</a:t>
            </a:r>
            <a:r>
              <a:rPr lang="tr-TR" b="1" dirty="0"/>
              <a:t> </a:t>
            </a:r>
            <a:r>
              <a:rPr lang="tr-TR" dirty="0"/>
              <a:t>olan hastalarda </a:t>
            </a:r>
            <a:r>
              <a:rPr lang="tr-TR" dirty="0" err="1"/>
              <a:t>gammaglobulin</a:t>
            </a:r>
            <a:r>
              <a:rPr lang="tr-TR" dirty="0"/>
              <a:t> </a:t>
            </a:r>
            <a:r>
              <a:rPr lang="tr-TR" dirty="0" err="1"/>
              <a:t>replasmanı</a:t>
            </a:r>
            <a:r>
              <a:rPr lang="tr-TR" dirty="0"/>
              <a:t> gereksinimini değerlendirirken, toplam </a:t>
            </a:r>
            <a:r>
              <a:rPr lang="tr-TR" dirty="0" err="1"/>
              <a:t>IgG</a:t>
            </a:r>
            <a:r>
              <a:rPr lang="tr-TR" dirty="0"/>
              <a:t> düzeyinin ne kadarının </a:t>
            </a:r>
            <a:r>
              <a:rPr lang="tr-TR" dirty="0" err="1"/>
              <a:t>klonal</a:t>
            </a:r>
            <a:r>
              <a:rPr lang="tr-TR" dirty="0"/>
              <a:t> plazma hücrelerinden kaynaklandığını dikkate almak önemlidir. Normal </a:t>
            </a:r>
            <a:r>
              <a:rPr lang="tr-TR" dirty="0" err="1"/>
              <a:t>IgG</a:t>
            </a:r>
            <a:r>
              <a:rPr lang="tr-TR" dirty="0"/>
              <a:t> düzeyini tahmin etmek için, </a:t>
            </a:r>
            <a:r>
              <a:rPr lang="tr-TR" b="1" dirty="0" err="1"/>
              <a:t>IgG</a:t>
            </a:r>
            <a:r>
              <a:rPr lang="tr-TR" b="1" dirty="0"/>
              <a:t> için belirlenen M proteini (M </a:t>
            </a:r>
            <a:r>
              <a:rPr lang="tr-TR" b="1" dirty="0" err="1"/>
              <a:t>spike</a:t>
            </a:r>
            <a:r>
              <a:rPr lang="tr-TR" b="1" dirty="0"/>
              <a:t>) değeri toplam </a:t>
            </a:r>
            <a:r>
              <a:rPr lang="tr-TR" b="1" dirty="0" err="1"/>
              <a:t>IgG</a:t>
            </a:r>
            <a:r>
              <a:rPr lang="tr-TR" b="1" dirty="0"/>
              <a:t> düzeyinden çıkarılmalıdır</a:t>
            </a:r>
            <a:r>
              <a:rPr lang="tr-TR" dirty="0"/>
              <a:t>. Eğer geriye kalan </a:t>
            </a:r>
            <a:r>
              <a:rPr lang="tr-TR" dirty="0" err="1"/>
              <a:t>IgG</a:t>
            </a:r>
            <a:r>
              <a:rPr lang="tr-TR" dirty="0"/>
              <a:t> düzeyi 400 mg/</a:t>
            </a:r>
            <a:r>
              <a:rPr lang="tr-TR" dirty="0" err="1"/>
              <a:t>dL’nin</a:t>
            </a:r>
            <a:r>
              <a:rPr lang="tr-TR" dirty="0"/>
              <a:t> altındaysa ve bu </a:t>
            </a:r>
            <a:r>
              <a:rPr lang="tr-TR" dirty="0" err="1"/>
              <a:t>immünoglobulin</a:t>
            </a:r>
            <a:r>
              <a:rPr lang="tr-TR" dirty="0"/>
              <a:t> </a:t>
            </a:r>
            <a:r>
              <a:rPr lang="tr-TR" dirty="0" err="1"/>
              <a:t>poliklonal</a:t>
            </a:r>
            <a:r>
              <a:rPr lang="tr-TR" dirty="0"/>
              <a:t> değilse, </a:t>
            </a:r>
            <a:r>
              <a:rPr lang="tr-TR" dirty="0" err="1"/>
              <a:t>immünoglobulin</a:t>
            </a:r>
            <a:r>
              <a:rPr lang="tr-TR" dirty="0"/>
              <a:t> </a:t>
            </a:r>
            <a:r>
              <a:rPr lang="tr-TR" dirty="0" err="1"/>
              <a:t>replasmanı</a:t>
            </a:r>
            <a:r>
              <a:rPr lang="tr-TR" dirty="0"/>
              <a:t> düşünülebilir</a:t>
            </a:r>
          </a:p>
        </p:txBody>
      </p:sp>
    </p:spTree>
    <p:extLst>
      <p:ext uri="{BB962C8B-B14F-4D97-AF65-F5344CB8AC3E}">
        <p14:creationId xmlns:p14="http://schemas.microsoft.com/office/powerpoint/2010/main" val="402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Kemik Sağlığı</a:t>
            </a:r>
            <a:endParaRPr lang="tr-TR" sz="32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Multipl</a:t>
            </a:r>
            <a:r>
              <a:rPr lang="tr-TR" dirty="0"/>
              <a:t> </a:t>
            </a:r>
            <a:r>
              <a:rPr lang="tr-TR" dirty="0" err="1"/>
              <a:t>miyelomlu</a:t>
            </a:r>
            <a:r>
              <a:rPr lang="tr-TR" dirty="0"/>
              <a:t> hastaların </a:t>
            </a:r>
            <a:r>
              <a:rPr lang="tr-TR" b="1" dirty="0"/>
              <a:t>%85’inde yaygın </a:t>
            </a:r>
            <a:r>
              <a:rPr lang="tr-TR" b="1" dirty="0" err="1"/>
              <a:t>osteopeni</a:t>
            </a:r>
            <a:r>
              <a:rPr lang="tr-TR" b="1" dirty="0"/>
              <a:t> ve/veya </a:t>
            </a:r>
            <a:r>
              <a:rPr lang="tr-TR" b="1" dirty="0" err="1"/>
              <a:t>osteolitik</a:t>
            </a:r>
            <a:r>
              <a:rPr lang="tr-TR" b="1" dirty="0"/>
              <a:t> </a:t>
            </a:r>
            <a:r>
              <a:rPr lang="tr-TR" dirty="0"/>
              <a:t>lezyonlar gelişmektedir.</a:t>
            </a:r>
          </a:p>
          <a:p>
            <a:r>
              <a:rPr lang="tr-TR" dirty="0" err="1" smtClean="0"/>
              <a:t>Myelom</a:t>
            </a:r>
            <a:r>
              <a:rPr lang="tr-TR" dirty="0" smtClean="0"/>
              <a:t> ilişkili kemik hastalığının </a:t>
            </a:r>
            <a:r>
              <a:rPr lang="tr-TR" dirty="0"/>
              <a:t>önlenmesi ve tedavisine yönelik mevcut stratejiler temel olarak </a:t>
            </a:r>
            <a:r>
              <a:rPr lang="tr-TR" b="1" dirty="0" err="1"/>
              <a:t>osteoklast</a:t>
            </a:r>
            <a:r>
              <a:rPr lang="tr-TR" b="1" dirty="0"/>
              <a:t> aktivitesinin baskılanmasına</a:t>
            </a:r>
            <a:r>
              <a:rPr lang="tr-TR" dirty="0"/>
              <a:t> </a:t>
            </a:r>
            <a:r>
              <a:rPr lang="tr-TR" dirty="0" smtClean="0"/>
              <a:t>yöneliktir</a:t>
            </a:r>
            <a:r>
              <a:rPr lang="tr-TR" dirty="0"/>
              <a:t>.</a:t>
            </a:r>
          </a:p>
          <a:p>
            <a:r>
              <a:rPr lang="tr-TR" dirty="0"/>
              <a:t>Ancak </a:t>
            </a:r>
            <a:r>
              <a:rPr lang="tr-TR" b="1" dirty="0" err="1"/>
              <a:t>proteazom</a:t>
            </a:r>
            <a:r>
              <a:rPr lang="tr-TR" b="1" dirty="0"/>
              <a:t> </a:t>
            </a:r>
            <a:r>
              <a:rPr lang="tr-TR" b="1" dirty="0" smtClean="0"/>
              <a:t>inhibitörleri</a:t>
            </a:r>
            <a:r>
              <a:rPr lang="tr-TR" dirty="0" smtClean="0"/>
              <a:t>, </a:t>
            </a:r>
            <a:r>
              <a:rPr lang="tr-TR" dirty="0" err="1"/>
              <a:t>ubiquitin-proteazom</a:t>
            </a:r>
            <a:r>
              <a:rPr lang="tr-TR" dirty="0"/>
              <a:t> yolunu </a:t>
            </a:r>
            <a:r>
              <a:rPr lang="tr-TR" dirty="0" err="1"/>
              <a:t>inhibe</a:t>
            </a:r>
            <a:r>
              <a:rPr lang="tr-TR" dirty="0"/>
              <a:t> ederek </a:t>
            </a:r>
            <a:r>
              <a:rPr lang="tr-TR" dirty="0" err="1" smtClean="0"/>
              <a:t>osteoblast</a:t>
            </a:r>
            <a:r>
              <a:rPr lang="tr-TR" dirty="0" smtClean="0"/>
              <a:t> </a:t>
            </a:r>
            <a:r>
              <a:rPr lang="tr-TR" dirty="0"/>
              <a:t>farklılaşmasını </a:t>
            </a:r>
            <a:r>
              <a:rPr lang="tr-TR" dirty="0" smtClean="0"/>
              <a:t>artırıp </a:t>
            </a:r>
            <a:r>
              <a:rPr lang="tr-TR" dirty="0"/>
              <a:t>kemik üzerinde doğrudan </a:t>
            </a:r>
            <a:r>
              <a:rPr lang="tr-TR" dirty="0" err="1"/>
              <a:t>anabolik</a:t>
            </a:r>
            <a:r>
              <a:rPr lang="tr-TR" dirty="0"/>
              <a:t> etki gösterebilir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NCCN</a:t>
            </a:r>
            <a:r>
              <a:rPr lang="tr-TR" dirty="0"/>
              <a:t>, </a:t>
            </a:r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miyelomlu</a:t>
            </a:r>
            <a:r>
              <a:rPr lang="tr-TR" dirty="0"/>
              <a:t> tüm hastalara </a:t>
            </a:r>
            <a:r>
              <a:rPr lang="tr-TR" dirty="0" err="1"/>
              <a:t>bifosfonat</a:t>
            </a:r>
            <a:r>
              <a:rPr lang="tr-TR" dirty="0"/>
              <a:t> veya </a:t>
            </a:r>
            <a:r>
              <a:rPr lang="tr-TR" dirty="0" err="1"/>
              <a:t>denosumab</a:t>
            </a:r>
            <a:r>
              <a:rPr lang="tr-TR" dirty="0"/>
              <a:t> önermektedir. 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Enfeksiyon Riski ve Yönetimi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58715"/>
              </p:ext>
            </p:extLst>
          </p:nvPr>
        </p:nvGraphicFramePr>
        <p:xfrm>
          <a:off x="870860" y="1917238"/>
          <a:ext cx="10515600" cy="290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0614">
                  <a:extLst>
                    <a:ext uri="{9D8B030D-6E8A-4147-A177-3AD203B41FA5}">
                      <a16:colId xmlns:a16="http://schemas.microsoft.com/office/drawing/2014/main" val="288660538"/>
                    </a:ext>
                  </a:extLst>
                </a:gridCol>
                <a:gridCol w="6144986">
                  <a:extLst>
                    <a:ext uri="{9D8B030D-6E8A-4147-A177-3AD203B41FA5}">
                      <a16:colId xmlns:a16="http://schemas.microsoft.com/office/drawing/2014/main" val="3151314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Enfeksiyon Riski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Katkıda Bulunan Faktörler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61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Artmış </a:t>
                      </a:r>
                      <a:r>
                        <a:rPr lang="tr-TR" sz="2000" b="1" dirty="0" err="1" smtClean="0"/>
                        <a:t>Viral</a:t>
                      </a:r>
                      <a:r>
                        <a:rPr lang="tr-TR" sz="2000" b="1" dirty="0" smtClean="0"/>
                        <a:t> Enfeksiyon Riski</a:t>
                      </a:r>
                      <a:endParaRPr lang="tr-TR" sz="20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/>
                        <a:t>• </a:t>
                      </a:r>
                      <a:r>
                        <a:rPr lang="tr-TR" sz="2000" b="0" dirty="0" err="1" smtClean="0"/>
                        <a:t>Proteazom</a:t>
                      </a:r>
                      <a:r>
                        <a:rPr lang="tr-TR" sz="2000" b="0" dirty="0" smtClean="0"/>
                        <a:t> inhibitörleri </a:t>
                      </a:r>
                      <a:br>
                        <a:rPr lang="tr-TR" sz="2000" b="0" dirty="0" smtClean="0"/>
                      </a:br>
                      <a:r>
                        <a:rPr lang="tr-TR" sz="2000" b="0" dirty="0" smtClean="0"/>
                        <a:t>• </a:t>
                      </a:r>
                      <a:r>
                        <a:rPr lang="tr-TR" sz="2000" b="0" dirty="0" err="1" smtClean="0"/>
                        <a:t>Monoklonal</a:t>
                      </a:r>
                      <a:r>
                        <a:rPr lang="tr-TR" sz="2000" b="0" dirty="0" smtClean="0"/>
                        <a:t> antikorlar </a:t>
                      </a:r>
                      <a:br>
                        <a:rPr lang="tr-TR" sz="2000" b="0" dirty="0" smtClean="0"/>
                      </a:br>
                      <a:r>
                        <a:rPr lang="tr-TR" sz="2000" b="0" dirty="0" smtClean="0"/>
                        <a:t>• </a:t>
                      </a:r>
                      <a:r>
                        <a:rPr lang="tr-TR" sz="2000" b="0" dirty="0" err="1" smtClean="0"/>
                        <a:t>BsAb</a:t>
                      </a:r>
                      <a:r>
                        <a:rPr lang="tr-TR" sz="2000" b="0" dirty="0" smtClean="0"/>
                        <a:t> tedavisi </a:t>
                      </a:r>
                      <a:br>
                        <a:rPr lang="tr-TR" sz="2000" b="0" dirty="0" smtClean="0"/>
                      </a:br>
                      <a:r>
                        <a:rPr lang="tr-TR" sz="2000" b="0" dirty="0" smtClean="0"/>
                        <a:t>• CAR T-hücre tedavisi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4218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Artmış </a:t>
                      </a:r>
                      <a:r>
                        <a:rPr lang="tr-TR" sz="2000" b="1" dirty="0" err="1" smtClean="0"/>
                        <a:t>Fungal</a:t>
                      </a:r>
                      <a:r>
                        <a:rPr lang="tr-TR" sz="2000" b="1" dirty="0" smtClean="0"/>
                        <a:t> Enfeksiyon Riski</a:t>
                      </a:r>
                      <a:endParaRPr lang="tr-TR" sz="20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tr-TR" sz="2000" dirty="0">
                          <a:effectLst/>
                        </a:rPr>
                        <a:t>• </a:t>
                      </a:r>
                      <a:r>
                        <a:rPr lang="tr-TR" sz="2000" dirty="0" smtClean="0"/>
                        <a:t>Yüksek doz </a:t>
                      </a:r>
                      <a:r>
                        <a:rPr lang="tr-TR" sz="2000" dirty="0" err="1" smtClean="0"/>
                        <a:t>steroidler</a:t>
                      </a:r>
                      <a:r>
                        <a:rPr lang="tr-TR" sz="2000" dirty="0" smtClean="0"/>
                        <a:t> </a:t>
                      </a:r>
                      <a:br>
                        <a:rPr lang="tr-TR" sz="2000" dirty="0" smtClean="0"/>
                      </a:br>
                      <a:r>
                        <a:rPr lang="tr-TR" sz="2000" dirty="0" smtClean="0"/>
                        <a:t>• Uzamış </a:t>
                      </a:r>
                      <a:r>
                        <a:rPr lang="tr-TR" sz="2000" dirty="0" err="1" smtClean="0"/>
                        <a:t>nötropeni</a:t>
                      </a:r>
                      <a:r>
                        <a:rPr lang="tr-TR" sz="2000" dirty="0" smtClean="0"/>
                        <a:t> </a:t>
                      </a:r>
                      <a:br>
                        <a:rPr lang="tr-TR" sz="2000" dirty="0" smtClean="0"/>
                      </a:br>
                      <a:r>
                        <a:rPr lang="tr-TR" sz="2000" dirty="0" smtClean="0"/>
                        <a:t>• </a:t>
                      </a:r>
                      <a:r>
                        <a:rPr lang="tr-TR" sz="2000" dirty="0" err="1" smtClean="0"/>
                        <a:t>BsAb</a:t>
                      </a:r>
                      <a:r>
                        <a:rPr lang="tr-TR" sz="2000" dirty="0" smtClean="0"/>
                        <a:t> tedavisi </a:t>
                      </a:r>
                      <a:br>
                        <a:rPr lang="tr-TR" sz="2000" dirty="0" smtClean="0"/>
                      </a:br>
                      <a:r>
                        <a:rPr lang="tr-TR" sz="2000" dirty="0" smtClean="0"/>
                        <a:t>• CAR T-hücre tedavisi</a:t>
                      </a:r>
                      <a:endParaRPr lang="tr-TR" sz="20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9135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79609"/>
            <a:ext cx="10515600" cy="656545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tr-TR" sz="3200" b="1" dirty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Viral </a:t>
            </a:r>
            <a:r>
              <a:rPr lang="en-US" altLang="tr-TR" sz="3200" b="1" dirty="0" err="1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ve</a:t>
            </a:r>
            <a:r>
              <a:rPr lang="en-US" altLang="tr-TR" sz="3200" b="1" dirty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 Fungal </a:t>
            </a:r>
            <a:r>
              <a:rPr lang="en-US" altLang="tr-TR" sz="3200" b="1" dirty="0" err="1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Enfeksiyonlar</a:t>
            </a:r>
            <a:r>
              <a:rPr lang="en-US" altLang="tr-TR" sz="3200" b="1" dirty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 </a:t>
            </a:r>
            <a:r>
              <a:rPr lang="en-US" altLang="tr-TR" sz="3200" b="1" dirty="0" err="1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ve</a:t>
            </a:r>
            <a:r>
              <a:rPr lang="en-US" altLang="tr-TR" sz="3200" b="1" dirty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 </a:t>
            </a:r>
            <a:r>
              <a:rPr lang="en-US" altLang="tr-TR" sz="3200" b="1" dirty="0" err="1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Profilaksi</a:t>
            </a:r>
            <a:r>
              <a:rPr lang="en-US" altLang="tr-TR" sz="3200" b="1" dirty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 </a:t>
            </a:r>
            <a:r>
              <a:rPr lang="en-US" altLang="tr-TR" sz="3200" b="1" dirty="0" err="1" smtClean="0">
                <a:solidFill>
                  <a:schemeClr val="tx1"/>
                </a:solidFill>
                <a:ea typeface="Aptos"/>
                <a:cs typeface="Times New Roman" panose="02020603050405020304" pitchFamily="18" charset="0"/>
              </a:rPr>
              <a:t>Önerileri</a:t>
            </a:r>
            <a:endParaRPr lang="tr-T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İçerik Yer Tutucusu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32187"/>
              </p:ext>
            </p:extLst>
          </p:nvPr>
        </p:nvGraphicFramePr>
        <p:xfrm>
          <a:off x="680356" y="963387"/>
          <a:ext cx="10836729" cy="37224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033158">
                  <a:extLst>
                    <a:ext uri="{9D8B030D-6E8A-4147-A177-3AD203B41FA5}">
                      <a16:colId xmlns:a16="http://schemas.microsoft.com/office/drawing/2014/main" val="3013668824"/>
                    </a:ext>
                  </a:extLst>
                </a:gridCol>
                <a:gridCol w="3684814">
                  <a:extLst>
                    <a:ext uri="{9D8B030D-6E8A-4147-A177-3AD203B41FA5}">
                      <a16:colId xmlns:a16="http://schemas.microsoft.com/office/drawing/2014/main" val="3495908491"/>
                    </a:ext>
                  </a:extLst>
                </a:gridCol>
                <a:gridCol w="3118757">
                  <a:extLst>
                    <a:ext uri="{9D8B030D-6E8A-4147-A177-3AD203B41FA5}">
                      <a16:colId xmlns:a16="http://schemas.microsoft.com/office/drawing/2014/main" val="4093672828"/>
                    </a:ext>
                  </a:extLst>
                </a:gridCol>
              </a:tblGrid>
              <a:tr h="70758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err="1">
                          <a:effectLst/>
                        </a:rPr>
                        <a:t>Müdahale</a:t>
                      </a:r>
                      <a:r>
                        <a:rPr lang="en-US" sz="1800" dirty="0">
                          <a:effectLst/>
                        </a:rPr>
                        <a:t> &amp; </a:t>
                      </a:r>
                      <a:r>
                        <a:rPr lang="en-US" sz="1800" dirty="0" err="1">
                          <a:effectLst/>
                        </a:rPr>
                        <a:t>Profilaksi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err="1">
                          <a:effectLst/>
                        </a:rPr>
                        <a:t>BsAb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OtoHK</a:t>
                      </a:r>
                      <a:r>
                        <a:rPr lang="tr-TR" sz="1800" dirty="0" smtClean="0">
                          <a:effectLst/>
                        </a:rPr>
                        <a:t>N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 anchor="b"/>
                </a:tc>
                <a:extLst>
                  <a:ext uri="{0D108BD9-81ED-4DB2-BD59-A6C34878D82A}">
                    <a16:rowId xmlns:a16="http://schemas.microsoft.com/office/drawing/2014/main" val="2209311531"/>
                  </a:ext>
                </a:extLst>
              </a:tr>
              <a:tr h="618634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>
                          <a:effectLst/>
                        </a:rPr>
                        <a:t>HSV/VZV: </a:t>
                      </a:r>
                      <a:r>
                        <a:rPr lang="en-US" sz="1800" dirty="0" err="1">
                          <a:effectLst/>
                        </a:rPr>
                        <a:t>Asiklovir</a:t>
                      </a:r>
                      <a:r>
                        <a:rPr lang="en-US" sz="1800" dirty="0">
                          <a:effectLst/>
                        </a:rPr>
                        <a:t> 400–800 mg PO 2x/</a:t>
                      </a:r>
                      <a:r>
                        <a:rPr lang="en-US" sz="1800" dirty="0" err="1">
                          <a:effectLst/>
                        </a:rPr>
                        <a:t>gün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Valasiklovir</a:t>
                      </a:r>
                      <a:r>
                        <a:rPr lang="en-US" sz="1800" dirty="0">
                          <a:effectLst/>
                        </a:rPr>
                        <a:t> 500 mg PO 1–2x/</a:t>
                      </a:r>
                      <a:r>
                        <a:rPr lang="en-US" sz="1800" dirty="0" err="1">
                          <a:effectLst/>
                        </a:rPr>
                        <a:t>gün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err="1">
                          <a:effectLst/>
                        </a:rPr>
                        <a:t>Süre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kısıtlaması</a:t>
                      </a:r>
                      <a:r>
                        <a:rPr lang="tr-TR" sz="1800" dirty="0" smtClean="0">
                          <a:effectLst/>
                        </a:rPr>
                        <a:t> yok</a:t>
                      </a: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HK</a:t>
                      </a:r>
                      <a:r>
                        <a:rPr lang="tr-TR" sz="1800" dirty="0" smtClean="0">
                          <a:effectLst/>
                        </a:rPr>
                        <a:t>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sonrası</a:t>
                      </a:r>
                      <a:r>
                        <a:rPr lang="en-US" sz="1800" dirty="0">
                          <a:effectLst/>
                        </a:rPr>
                        <a:t> 1 </a:t>
                      </a:r>
                      <a:r>
                        <a:rPr lang="en-US" sz="1800" dirty="0" err="1" smtClean="0">
                          <a:effectLst/>
                        </a:rPr>
                        <a:t>yıl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1019304732"/>
                  </a:ext>
                </a:extLst>
              </a:tr>
              <a:tr h="618634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>
                          <a:effectLst/>
                        </a:rPr>
                        <a:t>PJP: TMP-SMX, </a:t>
                      </a:r>
                      <a:r>
                        <a:rPr lang="en-US" sz="1800" dirty="0" err="1">
                          <a:effectLst/>
                        </a:rPr>
                        <a:t>pentamidin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tr-TR" dirty="0" err="1" smtClean="0"/>
                        <a:t>atovaquone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tr-TR" dirty="0" smtClean="0"/>
                        <a:t>Tedaviye başlanır ve </a:t>
                      </a:r>
                      <a:r>
                        <a:rPr lang="tr-TR" b="1" dirty="0" smtClean="0"/>
                        <a:t>tedavi sonuna kadar</a:t>
                      </a:r>
                      <a:r>
                        <a:rPr lang="tr-TR" dirty="0" smtClean="0"/>
                        <a:t> veya </a:t>
                      </a:r>
                      <a:r>
                        <a:rPr lang="tr-TR" b="1" dirty="0" smtClean="0"/>
                        <a:t>CD4 ≥200/mm³ olana kadar</a:t>
                      </a:r>
                      <a:r>
                        <a:rPr lang="tr-TR" dirty="0" smtClean="0"/>
                        <a:t> (hangisi daha geç gerçekleşirse) devam edilir.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tr-TR" dirty="0" err="1" smtClean="0"/>
                        <a:t>Deksametazon</a:t>
                      </a:r>
                      <a:r>
                        <a:rPr lang="tr-TR" dirty="0" smtClean="0"/>
                        <a:t> veya eşdeğer dozu haftada 4 gün boyunca </a:t>
                      </a:r>
                      <a:r>
                        <a:rPr lang="tr-TR" b="1" dirty="0" smtClean="0"/>
                        <a:t>günde &gt;40 mg</a:t>
                      </a:r>
                      <a:r>
                        <a:rPr lang="tr-TR" dirty="0" smtClean="0"/>
                        <a:t> ise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3910797904"/>
                  </a:ext>
                </a:extLst>
              </a:tr>
              <a:tr h="37118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err="1">
                          <a:effectLst/>
                        </a:rPr>
                        <a:t>Adenovirüs</a:t>
                      </a:r>
                      <a:r>
                        <a:rPr lang="en-US" sz="1800" dirty="0">
                          <a:effectLst/>
                        </a:rPr>
                        <a:t>, EBV, JC, </a:t>
                      </a:r>
                      <a:r>
                        <a:rPr lang="en-US" sz="1800" dirty="0" err="1">
                          <a:effectLst/>
                        </a:rPr>
                        <a:t>Parvovirüs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tr-TR" dirty="0" err="1" smtClean="0"/>
                        <a:t>Viral</a:t>
                      </a:r>
                      <a:r>
                        <a:rPr lang="tr-TR" dirty="0" smtClean="0"/>
                        <a:t> yükün rutin olarak izlenmesi önerilmez. </a:t>
                      </a:r>
                      <a:r>
                        <a:rPr lang="tr-TR" dirty="0" err="1" smtClean="0"/>
                        <a:t>Profilaksi</a:t>
                      </a:r>
                      <a:r>
                        <a:rPr lang="tr-TR" dirty="0" smtClean="0"/>
                        <a:t> yok.</a:t>
                      </a:r>
                      <a:r>
                        <a:rPr lang="tr-TR" baseline="0" dirty="0" smtClean="0"/>
                        <a:t> 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2906356089"/>
                  </a:ext>
                </a:extLst>
              </a:tr>
              <a:tr h="742360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>
                          <a:effectLst/>
                        </a:rPr>
                        <a:t>Maya (Candida): Flukonazol 400 mg/gün</a:t>
                      </a:r>
                      <a:endParaRPr lang="tr-TR" sz="18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tr-TR" b="1" dirty="0" smtClean="0"/>
                        <a:t>ANC &lt;500</a:t>
                      </a:r>
                      <a:r>
                        <a:rPr lang="tr-TR" dirty="0" smtClean="0"/>
                        <a:t> olduğunda veya hekimin klinik değerlendirmesine göre başlanır ve </a:t>
                      </a:r>
                      <a:r>
                        <a:rPr lang="tr-TR" b="1" dirty="0" err="1" smtClean="0"/>
                        <a:t>nötrofil</a:t>
                      </a:r>
                      <a:r>
                        <a:rPr lang="tr-TR" b="1" dirty="0" smtClean="0"/>
                        <a:t> düzeyi</a:t>
                      </a:r>
                      <a:r>
                        <a:rPr lang="tr-TR" b="1" baseline="0" dirty="0" smtClean="0"/>
                        <a:t> artana kadar </a:t>
                      </a:r>
                      <a:r>
                        <a:rPr lang="tr-TR" dirty="0" smtClean="0"/>
                        <a:t>devam edilir.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2782437856"/>
                  </a:ext>
                </a:extLst>
              </a:tr>
              <a:tr h="618634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Küf</a:t>
                      </a:r>
                      <a:r>
                        <a:rPr lang="en-US" sz="1800" dirty="0" smtClean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Azol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tr-TR" b="1" dirty="0" smtClean="0"/>
                        <a:t>Küf enfeksiyonları:</a:t>
                      </a:r>
                      <a:r>
                        <a:rPr lang="tr-TR" dirty="0" smtClean="0"/>
                        <a:t> Enfeksiyon riski yüksek</a:t>
                      </a:r>
                      <a:r>
                        <a:rPr lang="tr-TR" b="1" dirty="0" smtClean="0"/>
                        <a:t>* </a:t>
                      </a:r>
                      <a:r>
                        <a:rPr lang="tr-TR" dirty="0" smtClean="0"/>
                        <a:t>olan hastalarda </a:t>
                      </a:r>
                      <a:r>
                        <a:rPr lang="tr-TR" b="1" dirty="0" smtClean="0"/>
                        <a:t>küf etkili azol</a:t>
                      </a:r>
                      <a:r>
                        <a:rPr lang="tr-TR" dirty="0" smtClean="0"/>
                        <a:t> ile </a:t>
                      </a:r>
                      <a:r>
                        <a:rPr lang="tr-TR" b="1" dirty="0" err="1" smtClean="0"/>
                        <a:t>profilaktik</a:t>
                      </a:r>
                      <a:r>
                        <a:rPr lang="tr-TR" b="1" dirty="0" smtClean="0"/>
                        <a:t> tedaviye devam edilmesi</a:t>
                      </a:r>
                      <a:r>
                        <a:rPr lang="tr-TR" dirty="0" smtClean="0"/>
                        <a:t> düşünülmelidir.</a:t>
                      </a: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tr-TR" sz="18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1136218201"/>
                  </a:ext>
                </a:extLst>
              </a:tr>
            </a:tbl>
          </a:graphicData>
        </a:graphic>
      </p:graphicFrame>
      <p:sp>
        <p:nvSpPr>
          <p:cNvPr id="21" name="Dikdörtgen 20"/>
          <p:cNvSpPr/>
          <p:nvPr/>
        </p:nvSpPr>
        <p:spPr>
          <a:xfrm>
            <a:off x="615950" y="4684275"/>
            <a:ext cx="10901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Asiklovir</a:t>
            </a:r>
            <a:r>
              <a:rPr lang="en-US" b="1" dirty="0"/>
              <a:t> </a:t>
            </a:r>
            <a:r>
              <a:rPr lang="en-US" b="1" dirty="0" err="1" smtClean="0"/>
              <a:t>veya</a:t>
            </a:r>
            <a:r>
              <a:rPr lang="en-US" b="1" dirty="0" smtClean="0"/>
              <a:t> </a:t>
            </a:r>
            <a:r>
              <a:rPr lang="en-US" b="1" dirty="0" err="1" smtClean="0"/>
              <a:t>Valasiklovir</a:t>
            </a:r>
            <a:r>
              <a:rPr lang="tr-TR" b="1" dirty="0" smtClean="0"/>
              <a:t> </a:t>
            </a:r>
            <a:r>
              <a:rPr lang="tr-TR" dirty="0" err="1" smtClean="0"/>
              <a:t>Monoklonal</a:t>
            </a:r>
            <a:r>
              <a:rPr lang="tr-TR" dirty="0" smtClean="0"/>
              <a:t> antikor veya PI alanlarda, tedavi bitiminden sonra ≥3 ay devam edilmelidir.</a:t>
            </a:r>
          </a:p>
          <a:p>
            <a:endParaRPr lang="tr-TR" dirty="0" smtClean="0"/>
          </a:p>
          <a:p>
            <a:r>
              <a:rPr lang="tr-TR" b="1" dirty="0" smtClean="0"/>
              <a:t>*</a:t>
            </a:r>
            <a:r>
              <a:rPr lang="tr-TR" dirty="0" smtClean="0"/>
              <a:t>CAR </a:t>
            </a:r>
            <a:r>
              <a:rPr lang="tr-TR" dirty="0"/>
              <a:t>T-hücre tedavisi ve </a:t>
            </a:r>
            <a:r>
              <a:rPr lang="tr-TR" dirty="0" err="1"/>
              <a:t>bispesifik</a:t>
            </a:r>
            <a:r>
              <a:rPr lang="tr-TR" dirty="0"/>
              <a:t> antikor </a:t>
            </a:r>
            <a:r>
              <a:rPr lang="tr-TR" dirty="0" smtClean="0"/>
              <a:t>tedavisi </a:t>
            </a:r>
            <a:r>
              <a:rPr lang="tr-TR" dirty="0"/>
              <a:t>alan </a:t>
            </a:r>
            <a:r>
              <a:rPr lang="tr-TR" dirty="0" smtClean="0"/>
              <a:t>hastalar, birden </a:t>
            </a:r>
            <a:r>
              <a:rPr lang="tr-TR" dirty="0"/>
              <a:t>fazla doz </a:t>
            </a:r>
            <a:r>
              <a:rPr lang="tr-TR" b="1" dirty="0" err="1"/>
              <a:t>tocilizumab</a:t>
            </a:r>
            <a:r>
              <a:rPr lang="tr-TR" dirty="0"/>
              <a:t> alanlar, </a:t>
            </a:r>
            <a:r>
              <a:rPr lang="tr-TR" b="1" dirty="0"/>
              <a:t>CRS</a:t>
            </a:r>
            <a:r>
              <a:rPr lang="tr-TR" dirty="0"/>
              <a:t> (</a:t>
            </a:r>
            <a:r>
              <a:rPr lang="tr-TR" dirty="0" err="1"/>
              <a:t>sitokin</a:t>
            </a:r>
            <a:r>
              <a:rPr lang="tr-TR" dirty="0"/>
              <a:t> salınım sendromu) ve </a:t>
            </a:r>
            <a:r>
              <a:rPr lang="tr-TR" b="1" dirty="0"/>
              <a:t>ICANS</a:t>
            </a:r>
            <a:r>
              <a:rPr lang="tr-TR" dirty="0"/>
              <a:t> (</a:t>
            </a:r>
            <a:r>
              <a:rPr lang="tr-TR" dirty="0" err="1"/>
              <a:t>immün</a:t>
            </a:r>
            <a:r>
              <a:rPr lang="tr-TR" dirty="0"/>
              <a:t> </a:t>
            </a:r>
            <a:r>
              <a:rPr lang="tr-TR" dirty="0" err="1"/>
              <a:t>effektör</a:t>
            </a:r>
            <a:r>
              <a:rPr lang="tr-TR" dirty="0"/>
              <a:t> hücre ilişkili </a:t>
            </a:r>
            <a:r>
              <a:rPr lang="tr-TR" dirty="0" err="1"/>
              <a:t>nörotoksisite</a:t>
            </a:r>
            <a:r>
              <a:rPr lang="tr-TR" dirty="0"/>
              <a:t>) tedavisinde </a:t>
            </a:r>
            <a:r>
              <a:rPr lang="tr-TR" b="1" dirty="0"/>
              <a:t>ikinci basamak ajanlar</a:t>
            </a:r>
            <a:r>
              <a:rPr lang="tr-TR" dirty="0"/>
              <a:t> (örneğin </a:t>
            </a:r>
            <a:r>
              <a:rPr lang="tr-TR" b="1" dirty="0" err="1"/>
              <a:t>anakinra</a:t>
            </a:r>
            <a:r>
              <a:rPr lang="tr-TR" dirty="0"/>
              <a:t> veya </a:t>
            </a:r>
            <a:r>
              <a:rPr lang="tr-TR" b="1" dirty="0" err="1"/>
              <a:t>siltuksimab</a:t>
            </a:r>
            <a:r>
              <a:rPr lang="tr-TR" dirty="0"/>
              <a:t>) </a:t>
            </a:r>
            <a:r>
              <a:rPr lang="tr-TR" dirty="0" smtClean="0"/>
              <a:t>kullananlar, uzamış </a:t>
            </a:r>
            <a:r>
              <a:rPr lang="tr-TR" dirty="0"/>
              <a:t>ve/veya yüksek doz </a:t>
            </a:r>
            <a:r>
              <a:rPr lang="tr-TR" b="1" dirty="0" err="1"/>
              <a:t>steroid</a:t>
            </a:r>
            <a:r>
              <a:rPr lang="tr-TR" dirty="0"/>
              <a:t> tedavisi alan hastalar (</a:t>
            </a:r>
            <a:r>
              <a:rPr lang="tr-TR" b="1" dirty="0"/>
              <a:t>7 gün içinde </a:t>
            </a:r>
            <a:r>
              <a:rPr lang="tr-TR" b="1" dirty="0" smtClean="0"/>
              <a:t>≥</a:t>
            </a:r>
            <a:r>
              <a:rPr lang="tr-TR" b="1" dirty="0"/>
              <a:t>3 gün 10 mg </a:t>
            </a:r>
            <a:r>
              <a:rPr lang="tr-TR" b="1" dirty="0" err="1"/>
              <a:t>deksametazon</a:t>
            </a:r>
            <a:r>
              <a:rPr lang="tr-TR" dirty="0"/>
              <a:t> veya </a:t>
            </a:r>
            <a:r>
              <a:rPr lang="tr-TR" b="1" dirty="0"/>
              <a:t>günde &gt;1 g </a:t>
            </a:r>
            <a:r>
              <a:rPr lang="tr-TR" b="1" dirty="0" err="1" smtClean="0"/>
              <a:t>metilprednizolon</a:t>
            </a:r>
            <a:r>
              <a:rPr lang="tr-TR" dirty="0" smtClean="0"/>
              <a:t>) </a:t>
            </a:r>
            <a:r>
              <a:rPr lang="tr-TR" b="1" dirty="0" smtClean="0"/>
              <a:t>yüksek </a:t>
            </a:r>
            <a:r>
              <a:rPr lang="tr-TR" b="1" dirty="0"/>
              <a:t>enfeksiyon riski taşıyan hastalar</a:t>
            </a:r>
            <a:r>
              <a:rPr lang="tr-TR" dirty="0"/>
              <a:t> olarak kabul edilir.</a:t>
            </a:r>
          </a:p>
        </p:txBody>
      </p:sp>
    </p:spTree>
    <p:extLst>
      <p:ext uri="{BB962C8B-B14F-4D97-AF65-F5344CB8AC3E}">
        <p14:creationId xmlns:p14="http://schemas.microsoft.com/office/powerpoint/2010/main" val="238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CMV Riskini Artıran </a:t>
            </a:r>
            <a:r>
              <a:rPr lang="tr-TR" sz="3200" b="1" dirty="0" smtClean="0"/>
              <a:t>İlaçlar</a:t>
            </a:r>
            <a:endParaRPr lang="tr-TR" sz="32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392760"/>
              </p:ext>
            </p:extLst>
          </p:nvPr>
        </p:nvGraphicFramePr>
        <p:xfrm>
          <a:off x="406397" y="1782502"/>
          <a:ext cx="11449052" cy="3519042"/>
        </p:xfrm>
        <a:graphic>
          <a:graphicData uri="http://schemas.openxmlformats.org/drawingml/2006/table">
            <a:tbl>
              <a:tblPr/>
              <a:tblGrid>
                <a:gridCol w="5724526">
                  <a:extLst>
                    <a:ext uri="{9D8B030D-6E8A-4147-A177-3AD203B41FA5}">
                      <a16:colId xmlns:a16="http://schemas.microsoft.com/office/drawing/2014/main" val="473151516"/>
                    </a:ext>
                  </a:extLst>
                </a:gridCol>
                <a:gridCol w="5724526">
                  <a:extLst>
                    <a:ext uri="{9D8B030D-6E8A-4147-A177-3AD203B41FA5}">
                      <a16:colId xmlns:a16="http://schemas.microsoft.com/office/drawing/2014/main" val="2065324280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r>
                        <a:rPr lang="tr-TR" sz="1800" b="1" dirty="0"/>
                        <a:t>Ajan/Tedavi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Risk Mekanizması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02434"/>
                  </a:ext>
                </a:extLst>
              </a:tr>
              <a:tr h="461602">
                <a:tc>
                  <a:txBody>
                    <a:bodyPr/>
                    <a:lstStyle/>
                    <a:p>
                      <a:r>
                        <a:rPr lang="tr-TR" sz="1800" b="1"/>
                        <a:t>Daratumumab</a:t>
                      </a:r>
                      <a:r>
                        <a:rPr lang="tr-TR" sz="1800"/>
                        <a:t> (anti-CD38)</a:t>
                      </a:r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 ve NK hücrelerinin sayısını </a:t>
                      </a:r>
                      <a:r>
                        <a:rPr lang="tr-TR" sz="1800" dirty="0" smtClean="0"/>
                        <a:t>azaltır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32601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tr-TR" sz="1800" b="1"/>
                        <a:t>Elotuzumab</a:t>
                      </a:r>
                      <a:r>
                        <a:rPr lang="tr-TR" sz="1800"/>
                        <a:t> (anti-SLAMF7)</a:t>
                      </a:r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NK hücre aktivitesini baskılayabilir</a:t>
                      </a:r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31113"/>
                  </a:ext>
                </a:extLst>
              </a:tr>
              <a:tr h="516240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Lenalidomid</a:t>
                      </a:r>
                      <a:r>
                        <a:rPr lang="tr-TR" sz="1800" b="1" dirty="0"/>
                        <a:t>/</a:t>
                      </a:r>
                      <a:r>
                        <a:rPr lang="tr-TR" sz="1800" b="1" dirty="0" err="1"/>
                        <a:t>Pomalidomid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Uzun süreli kullanımı T hücre fonksiyonunu etkileyebilir</a:t>
                      </a:r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2578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tr-TR" sz="1800" b="1"/>
                        <a:t>Deksametazon (yüksek doz/uzun süre)</a:t>
                      </a:r>
                      <a:endParaRPr lang="tr-TR" sz="180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Hücresel </a:t>
                      </a:r>
                      <a:r>
                        <a:rPr lang="tr-TR" sz="1800" dirty="0" err="1"/>
                        <a:t>immüniteyi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smtClean="0"/>
                        <a:t>baskılar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34769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tr-TR" sz="1800" b="1" dirty="0"/>
                        <a:t>CAR T hücre tedavisi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Derin </a:t>
                      </a:r>
                      <a:r>
                        <a:rPr lang="tr-TR" sz="1800" dirty="0" err="1"/>
                        <a:t>lenfositopeni</a:t>
                      </a:r>
                      <a:r>
                        <a:rPr lang="tr-TR" sz="1800" dirty="0"/>
                        <a:t> ve </a:t>
                      </a:r>
                      <a:r>
                        <a:rPr lang="tr-TR" sz="1800" dirty="0" err="1"/>
                        <a:t>sitokin</a:t>
                      </a:r>
                      <a:r>
                        <a:rPr lang="tr-TR" sz="1800" dirty="0"/>
                        <a:t> salınım sendromu </a:t>
                      </a:r>
                      <a:r>
                        <a:rPr lang="tr-TR" sz="1800" dirty="0" smtClean="0"/>
                        <a:t>sonrası </a:t>
                      </a:r>
                      <a:r>
                        <a:rPr lang="tr-TR" sz="1800" dirty="0"/>
                        <a:t>bağışıklık zayıflar</a:t>
                      </a:r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4859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Bispecific</a:t>
                      </a:r>
                      <a:r>
                        <a:rPr lang="tr-TR" sz="1800" b="1" dirty="0"/>
                        <a:t> Antikorlar (</a:t>
                      </a:r>
                      <a:r>
                        <a:rPr lang="tr-TR" sz="1800" b="1" dirty="0" err="1"/>
                        <a:t>BsAb</a:t>
                      </a:r>
                      <a:r>
                        <a:rPr lang="tr-TR" sz="1800" b="1" dirty="0"/>
                        <a:t>)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T-hücrelere</a:t>
                      </a:r>
                      <a:r>
                        <a:rPr lang="tr-TR" sz="1800" baseline="0" dirty="0" smtClean="0"/>
                        <a:t> bağlı </a:t>
                      </a:r>
                      <a:r>
                        <a:rPr lang="tr-TR" sz="1800" dirty="0" smtClean="0"/>
                        <a:t>aşırı </a:t>
                      </a:r>
                      <a:r>
                        <a:rPr lang="tr-TR" sz="1800" dirty="0" err="1"/>
                        <a:t>immünsüpresyon</a:t>
                      </a:r>
                      <a:endParaRPr lang="tr-TR" sz="1800" dirty="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296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tr-TR" sz="1800" b="1"/>
                        <a:t>Otolog veya Allojenik HCT</a:t>
                      </a:r>
                      <a:endParaRPr lang="tr-TR" sz="1800"/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Özellikle </a:t>
                      </a:r>
                      <a:r>
                        <a:rPr lang="tr-TR" sz="1800" dirty="0" err="1"/>
                        <a:t>allojenik</a:t>
                      </a:r>
                      <a:r>
                        <a:rPr lang="tr-TR" sz="1800" dirty="0"/>
                        <a:t> nakil sonrası risk en yüksektir</a:t>
                      </a:r>
                    </a:p>
                  </a:txBody>
                  <a:tcPr marL="91426" marR="91426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5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Myelomda</a:t>
            </a:r>
            <a:r>
              <a:rPr lang="tr-TR" sz="3200" b="1" dirty="0" smtClean="0"/>
              <a:t> </a:t>
            </a:r>
            <a:r>
              <a:rPr lang="tr-TR" sz="3200" b="1" dirty="0"/>
              <a:t>CMV </a:t>
            </a:r>
            <a:r>
              <a:rPr lang="tr-TR" sz="3200" b="1" dirty="0" err="1" smtClean="0"/>
              <a:t>Profilaksisi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Yüksek </a:t>
            </a:r>
            <a:r>
              <a:rPr lang="tr-TR" dirty="0"/>
              <a:t>doz </a:t>
            </a:r>
            <a:r>
              <a:rPr lang="tr-TR" dirty="0" err="1"/>
              <a:t>asiklovir</a:t>
            </a:r>
            <a:r>
              <a:rPr lang="tr-TR" dirty="0"/>
              <a:t> ve </a:t>
            </a:r>
            <a:r>
              <a:rPr lang="tr-TR" dirty="0" err="1"/>
              <a:t>valasiklovir</a:t>
            </a:r>
            <a:r>
              <a:rPr lang="tr-TR" dirty="0"/>
              <a:t>, CMV </a:t>
            </a:r>
            <a:r>
              <a:rPr lang="tr-TR" dirty="0" err="1"/>
              <a:t>profilaksisi</a:t>
            </a:r>
            <a:r>
              <a:rPr lang="tr-TR" dirty="0"/>
              <a:t> amacıyla kullanılmıştır. Ancak bu ajanlar </a:t>
            </a:r>
            <a:r>
              <a:rPr lang="tr-TR" dirty="0" err="1"/>
              <a:t>CMV'ye</a:t>
            </a:r>
            <a:r>
              <a:rPr lang="tr-TR" dirty="0"/>
              <a:t> karşı zayıf etki gösterdiğinden, </a:t>
            </a:r>
            <a:r>
              <a:rPr lang="tr-TR" b="1" dirty="0"/>
              <a:t>CMV hastalığı açısından yüksek risk taşıyan hastalarda</a:t>
            </a:r>
            <a:r>
              <a:rPr lang="tr-TR" dirty="0"/>
              <a:t>, </a:t>
            </a:r>
            <a:r>
              <a:rPr lang="tr-TR" b="1" dirty="0"/>
              <a:t>CMV </a:t>
            </a:r>
            <a:r>
              <a:rPr lang="tr-TR" b="1" dirty="0" err="1"/>
              <a:t>sürveyansı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b="1" dirty="0"/>
              <a:t>önleyici tedavi</a:t>
            </a:r>
            <a:r>
              <a:rPr lang="tr-TR" dirty="0"/>
              <a:t> </a:t>
            </a:r>
            <a:r>
              <a:rPr lang="tr-TR" dirty="0" smtClean="0"/>
              <a:t>stratejisi </a:t>
            </a:r>
            <a:r>
              <a:rPr lang="tr-TR" dirty="0"/>
              <a:t>gereklidir. Bu amaçla </a:t>
            </a:r>
            <a:r>
              <a:rPr lang="tr-TR" b="1" dirty="0" err="1"/>
              <a:t>gansiklovir</a:t>
            </a:r>
            <a:r>
              <a:rPr lang="tr-TR" dirty="0"/>
              <a:t>, </a:t>
            </a:r>
            <a:r>
              <a:rPr lang="tr-TR" b="1" dirty="0" err="1"/>
              <a:t>valgansiklovir</a:t>
            </a:r>
            <a:r>
              <a:rPr lang="tr-TR" dirty="0"/>
              <a:t> veya </a:t>
            </a:r>
            <a:r>
              <a:rPr lang="tr-TR" b="1" dirty="0" err="1"/>
              <a:t>foskarnet</a:t>
            </a:r>
            <a:r>
              <a:rPr lang="tr-TR" dirty="0"/>
              <a:t> kullanılabilir</a:t>
            </a:r>
            <a:r>
              <a:rPr lang="tr-TR" dirty="0" smtClean="0"/>
              <a:t>.</a:t>
            </a:r>
          </a:p>
          <a:p>
            <a:pPr lvl="1">
              <a:lnSpc>
                <a:spcPct val="200000"/>
              </a:lnSpc>
            </a:pPr>
            <a:r>
              <a:rPr lang="tr-TR" sz="2000" b="1" dirty="0"/>
              <a:t>CMV için önleyici </a:t>
            </a:r>
            <a:r>
              <a:rPr lang="tr-TR" sz="2000" b="1" dirty="0" smtClean="0"/>
              <a:t>tedavi</a:t>
            </a:r>
            <a:r>
              <a:rPr lang="tr-TR" sz="2000" b="1" dirty="0"/>
              <a:t>:</a:t>
            </a:r>
            <a:r>
              <a:rPr lang="tr-TR" sz="2000" dirty="0"/>
              <a:t> </a:t>
            </a:r>
            <a:r>
              <a:rPr lang="tr-TR" sz="2000" dirty="0" err="1" smtClean="0"/>
              <a:t>Gansiklovir</a:t>
            </a:r>
            <a:r>
              <a:rPr lang="tr-TR" sz="2000" dirty="0" smtClean="0"/>
              <a:t>: Her </a:t>
            </a:r>
            <a:r>
              <a:rPr lang="tr-TR" sz="2000" dirty="0"/>
              <a:t>12 saatte bir 5 </a:t>
            </a:r>
            <a:r>
              <a:rPr lang="tr-TR" sz="2000" dirty="0" smtClean="0"/>
              <a:t>mg/kg.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595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54239"/>
            <a:ext cx="10515600" cy="636361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Multipl</a:t>
            </a:r>
            <a:r>
              <a:rPr lang="tr-TR" sz="3200" b="1" dirty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Aşılama Şeması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819600"/>
              </p:ext>
            </p:extLst>
          </p:nvPr>
        </p:nvGraphicFramePr>
        <p:xfrm>
          <a:off x="446313" y="974174"/>
          <a:ext cx="11261273" cy="5803307"/>
        </p:xfrm>
        <a:graphic>
          <a:graphicData uri="http://schemas.openxmlformats.org/drawingml/2006/table">
            <a:tbl>
              <a:tblPr/>
              <a:tblGrid>
                <a:gridCol w="2613021">
                  <a:extLst>
                    <a:ext uri="{9D8B030D-6E8A-4147-A177-3AD203B41FA5}">
                      <a16:colId xmlns:a16="http://schemas.microsoft.com/office/drawing/2014/main" val="3537189164"/>
                    </a:ext>
                  </a:extLst>
                </a:gridCol>
                <a:gridCol w="4450563">
                  <a:extLst>
                    <a:ext uri="{9D8B030D-6E8A-4147-A177-3AD203B41FA5}">
                      <a16:colId xmlns:a16="http://schemas.microsoft.com/office/drawing/2014/main" val="1148236094"/>
                    </a:ext>
                  </a:extLst>
                </a:gridCol>
                <a:gridCol w="4197689">
                  <a:extLst>
                    <a:ext uri="{9D8B030D-6E8A-4147-A177-3AD203B41FA5}">
                      <a16:colId xmlns:a16="http://schemas.microsoft.com/office/drawing/2014/main" val="205878079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r>
                        <a:rPr lang="tr-TR" sz="1800" b="1"/>
                        <a:t>Aşı Türü</a:t>
                      </a:r>
                      <a:endParaRPr lang="tr-TR" sz="180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/>
                        <a:t>Zamanlama / Endikasyon</a:t>
                      </a:r>
                      <a:endParaRPr lang="tr-TR" sz="180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Notlar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46175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Pnömokok</a:t>
                      </a:r>
                      <a:r>
                        <a:rPr lang="tr-TR" sz="1800" b="1" dirty="0"/>
                        <a:t> Aşısı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Tanı anında / tedavi başlangıcında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PCV20</a:t>
                      </a:r>
                      <a:r>
                        <a:rPr lang="tr-TR" sz="1800" dirty="0"/>
                        <a:t> tek doz </a:t>
                      </a:r>
                      <a:r>
                        <a:rPr lang="tr-TR" sz="1800" b="1" dirty="0" smtClean="0"/>
                        <a:t>VEYA PCV15 </a:t>
                      </a:r>
                      <a:r>
                        <a:rPr lang="tr-TR" sz="1800" b="1" dirty="0"/>
                        <a:t>+ PPSV23</a:t>
                      </a:r>
                      <a:r>
                        <a:rPr lang="tr-TR" sz="1800" dirty="0"/>
                        <a:t> (1 yıl sonra)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22852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İnfluenza</a:t>
                      </a:r>
                      <a:r>
                        <a:rPr lang="tr-TR" sz="1800" b="1" dirty="0"/>
                        <a:t> (Grip) Aşısı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Her yıl, tercihen Eylül–Kasım arasında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İnaktive</a:t>
                      </a:r>
                      <a:r>
                        <a:rPr lang="tr-TR" sz="1800" dirty="0"/>
                        <a:t> aşı tercih edilmeli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93895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r>
                        <a:rPr lang="tr-TR" sz="1800" b="1"/>
                        <a:t>COVID-19 Aşıları</a:t>
                      </a:r>
                      <a:endParaRPr lang="tr-TR" sz="180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NCCN ve CDC güncel önerilerine göre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mRNA aşılar önerilir (3 doz primer + 1–2 takviye)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73447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Herpes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Zoster</a:t>
                      </a:r>
                      <a:r>
                        <a:rPr lang="tr-TR" sz="1800" b="1" dirty="0"/>
                        <a:t> Aşısı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≥50 yaş veya </a:t>
                      </a:r>
                      <a:r>
                        <a:rPr lang="tr-TR" sz="1800" dirty="0" err="1"/>
                        <a:t>proteozom</a:t>
                      </a:r>
                      <a:r>
                        <a:rPr lang="tr-TR" sz="1800" dirty="0"/>
                        <a:t> inhibitörü / anti-CD38 tedavisi alıyorsa önerilir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Rekombinant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Zoster</a:t>
                      </a:r>
                      <a:r>
                        <a:rPr lang="tr-TR" sz="1800" b="1" dirty="0"/>
                        <a:t> Aşısı (</a:t>
                      </a:r>
                      <a:r>
                        <a:rPr lang="tr-TR" sz="1800" b="1" dirty="0" err="1"/>
                        <a:t>Shingrix</a:t>
                      </a:r>
                      <a:r>
                        <a:rPr lang="tr-TR" sz="1800" b="1" dirty="0"/>
                        <a:t>®)</a:t>
                      </a:r>
                      <a:r>
                        <a:rPr lang="tr-TR" sz="1800" dirty="0"/>
                        <a:t> tercih edilir, 0 ve 2. ayda 2 doz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42003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r>
                        <a:rPr lang="tr-TR" sz="1800" b="1"/>
                        <a:t>Hepatit B Aşısı</a:t>
                      </a:r>
                      <a:endParaRPr lang="tr-TR" sz="180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HBsAg negatif ve anti-HBs &lt;10 IU/mL ise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3 dozluk seri (0-1-6 ay) veya hızlandırılmış rejim (0-1-2-12 ay)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9870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r>
                        <a:rPr lang="tr-TR" sz="1800" b="1" dirty="0"/>
                        <a:t>Hepatit A Aşısı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Anti-HAV negatif olanlara önerilir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 doz (0–6 ayda)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76631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Tdap</a:t>
                      </a:r>
                      <a:r>
                        <a:rPr lang="tr-TR" sz="1800" b="1" dirty="0"/>
                        <a:t> / </a:t>
                      </a:r>
                      <a:r>
                        <a:rPr lang="tr-TR" sz="1800" b="1" dirty="0" err="1"/>
                        <a:t>Td</a:t>
                      </a:r>
                      <a:r>
                        <a:rPr lang="tr-TR" sz="1800" b="1" dirty="0"/>
                        <a:t> Aşısı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 yılda bir </a:t>
                      </a:r>
                      <a:r>
                        <a:rPr lang="tr-TR" sz="1800" dirty="0" err="1"/>
                        <a:t>Td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rapeli</a:t>
                      </a:r>
                      <a:r>
                        <a:rPr lang="tr-TR" sz="1800" dirty="0"/>
                        <a:t>, erişkinlerde bir kez </a:t>
                      </a:r>
                      <a:r>
                        <a:rPr lang="tr-TR" sz="1800" dirty="0" err="1"/>
                        <a:t>Tdap</a:t>
                      </a:r>
                      <a:r>
                        <a:rPr lang="tr-TR" sz="1800" dirty="0"/>
                        <a:t> önerilir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Yaralanma durumunda doz tekrarı değerlendirilir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7514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Meninkokok</a:t>
                      </a:r>
                      <a:r>
                        <a:rPr lang="tr-TR" sz="1800" b="1" dirty="0"/>
                        <a:t> Aşısı (</a:t>
                      </a:r>
                      <a:r>
                        <a:rPr lang="tr-TR" sz="1800" b="1" dirty="0" err="1"/>
                        <a:t>MenACWY</a:t>
                      </a:r>
                      <a:r>
                        <a:rPr lang="tr-TR" sz="1800" b="1" dirty="0"/>
                        <a:t>)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Aspleni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veya </a:t>
                      </a:r>
                      <a:r>
                        <a:rPr lang="tr-TR" sz="1800" dirty="0" err="1" smtClean="0"/>
                        <a:t>hipogammaglobulinemi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 doz, 2 ay arayla → ardından 5 yılda bir tekrar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45588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r>
                        <a:rPr lang="tr-TR" sz="1800" b="1"/>
                        <a:t>Haemophilus influenzae tip B</a:t>
                      </a:r>
                      <a:endParaRPr lang="tr-TR" sz="180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Aspleni</a:t>
                      </a:r>
                      <a:r>
                        <a:rPr lang="tr-TR" sz="1800" dirty="0"/>
                        <a:t> veya </a:t>
                      </a:r>
                      <a:r>
                        <a:rPr lang="tr-TR" sz="1800" dirty="0" err="1" smtClean="0"/>
                        <a:t>hipogamaglobulinemi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Tek doz önerilir</a:t>
                      </a:r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7938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tr-TR" sz="1800" b="1" dirty="0"/>
                        <a:t>RSV Aşısı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sz="1800" dirty="0"/>
                        <a:t>≥60 yaş ve </a:t>
                      </a:r>
                      <a:r>
                        <a:rPr lang="tr-TR" sz="1800" dirty="0" err="1"/>
                        <a:t>immünsüprese</a:t>
                      </a:r>
                      <a:r>
                        <a:rPr lang="tr-TR" sz="1800" dirty="0"/>
                        <a:t> bireylerde </a:t>
                      </a:r>
                      <a:r>
                        <a:rPr lang="tr-TR" sz="1800" dirty="0" smtClean="0"/>
                        <a:t>önerilebilir</a:t>
                      </a:r>
                      <a:endParaRPr lang="tr-TR" sz="18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2000" dirty="0"/>
                    </a:p>
                  </a:txBody>
                  <a:tcPr marL="54392" marR="54392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9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3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</a:t>
            </a:r>
            <a:r>
              <a:rPr lang="tr-TR" sz="3200" b="1" dirty="0"/>
              <a:t> </a:t>
            </a:r>
            <a:r>
              <a:rPr lang="tr-TR" sz="3200" b="1" dirty="0" err="1"/>
              <a:t>Miyelomda</a:t>
            </a:r>
            <a:r>
              <a:rPr lang="tr-TR" sz="3200" b="1" dirty="0"/>
              <a:t> Aşılama Şeması</a:t>
            </a: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b="1" dirty="0"/>
              <a:t>Canlı aşılar </a:t>
            </a:r>
            <a:r>
              <a:rPr lang="tr-TR" altLang="tr-TR" b="1" dirty="0" smtClean="0"/>
              <a:t>(canlı </a:t>
            </a:r>
            <a:r>
              <a:rPr lang="tr-TR" altLang="tr-TR" b="1" dirty="0" err="1"/>
              <a:t>zoster</a:t>
            </a:r>
            <a:r>
              <a:rPr lang="tr-TR" altLang="tr-TR" b="1" dirty="0"/>
              <a:t>, oral </a:t>
            </a:r>
            <a:r>
              <a:rPr lang="tr-TR" altLang="tr-TR" b="1" dirty="0" err="1"/>
              <a:t>polio</a:t>
            </a:r>
            <a:r>
              <a:rPr lang="tr-TR" altLang="tr-TR" b="1" dirty="0"/>
              <a:t>):</a:t>
            </a:r>
            <a:r>
              <a:rPr lang="tr-TR" altLang="tr-TR" dirty="0"/>
              <a:t> MM hastalarına uygulanmamalıdır.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b="1" dirty="0"/>
              <a:t>Aşılar ideal olarak tedavi başlanmadan önce</a:t>
            </a:r>
            <a:r>
              <a:rPr lang="tr-TR" altLang="tr-TR" dirty="0"/>
              <a:t> veya </a:t>
            </a:r>
            <a:r>
              <a:rPr lang="tr-TR" altLang="tr-TR" b="1" dirty="0" err="1"/>
              <a:t>immünsüpresyon</a:t>
            </a:r>
            <a:r>
              <a:rPr lang="tr-TR" altLang="tr-TR" b="1" dirty="0"/>
              <a:t> minimal düzeydeyken</a:t>
            </a:r>
            <a:r>
              <a:rPr lang="tr-TR" altLang="tr-TR" dirty="0"/>
              <a:t> yapılmalıdır.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 err="1" smtClean="0"/>
              <a:t>Otolog</a:t>
            </a:r>
            <a:r>
              <a:rPr lang="tr-TR" altLang="tr-TR" dirty="0" smtClean="0"/>
              <a:t> </a:t>
            </a:r>
            <a:r>
              <a:rPr lang="tr-TR" altLang="tr-TR" dirty="0"/>
              <a:t>KİT sonrası temel aşılamalar yeniden başlatılmalıdır (</a:t>
            </a:r>
            <a:r>
              <a:rPr lang="tr-TR" altLang="tr-TR" dirty="0" err="1"/>
              <a:t>primer</a:t>
            </a:r>
            <a:r>
              <a:rPr lang="tr-TR" altLang="tr-TR" dirty="0"/>
              <a:t> çocukluk takvimi gibi).</a:t>
            </a:r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4856" y="1845734"/>
            <a:ext cx="8760823" cy="4023360"/>
          </a:xfrm>
        </p:spPr>
        <p:txBody>
          <a:bodyPr>
            <a:normAutofit/>
          </a:bodyPr>
          <a:lstStyle/>
          <a:p>
            <a:pPr marL="0" indent="-137160">
              <a:buNone/>
            </a:pPr>
            <a:r>
              <a:rPr lang="tr-TR" sz="3200" dirty="0" err="1" smtClean="0"/>
              <a:t>Multiple</a:t>
            </a:r>
            <a:r>
              <a:rPr lang="tr-TR" sz="3200" dirty="0" smtClean="0"/>
              <a:t> </a:t>
            </a:r>
            <a:r>
              <a:rPr lang="tr-TR" sz="3200" dirty="0" err="1" smtClean="0"/>
              <a:t>myelom</a:t>
            </a:r>
            <a:r>
              <a:rPr lang="tr-TR" sz="3200" dirty="0" smtClean="0"/>
              <a:t> </a:t>
            </a:r>
            <a:r>
              <a:rPr lang="tr-TR" sz="3200" dirty="0"/>
              <a:t>sadece hastalığı değil, </a:t>
            </a:r>
            <a:endParaRPr lang="tr-TR" sz="3200" dirty="0" smtClean="0"/>
          </a:p>
          <a:p>
            <a:pPr marL="0" indent="-137160">
              <a:buNone/>
            </a:pPr>
            <a:r>
              <a:rPr lang="tr-TR" sz="3200" dirty="0" smtClean="0"/>
              <a:t>hastayı </a:t>
            </a:r>
            <a:r>
              <a:rPr lang="tr-TR" sz="3200" dirty="0"/>
              <a:t>bütün yönleriyle tedavi etmeyi gerektirir</a:t>
            </a:r>
            <a:r>
              <a:rPr lang="tr-TR" sz="3200" dirty="0" smtClean="0"/>
              <a:t>..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65" y="1888672"/>
            <a:ext cx="967939" cy="14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err="1"/>
              <a:t>Piedra</a:t>
            </a:r>
            <a:r>
              <a:rPr lang="tr-TR" dirty="0"/>
              <a:t> K, </a:t>
            </a:r>
            <a:r>
              <a:rPr lang="tr-TR" dirty="0" err="1"/>
              <a:t>Peterson</a:t>
            </a:r>
            <a:r>
              <a:rPr lang="tr-TR" dirty="0"/>
              <a:t> T, Tan C, et al. </a:t>
            </a:r>
            <a:r>
              <a:rPr lang="tr-TR" dirty="0" err="1"/>
              <a:t>Comparison</a:t>
            </a:r>
            <a:r>
              <a:rPr lang="tr-TR" dirty="0"/>
              <a:t> of </a:t>
            </a:r>
            <a:r>
              <a:rPr lang="tr-TR" dirty="0" err="1"/>
              <a:t>venous</a:t>
            </a:r>
            <a:r>
              <a:rPr lang="tr-TR" dirty="0"/>
              <a:t> </a:t>
            </a:r>
            <a:r>
              <a:rPr lang="tr-TR" dirty="0" err="1"/>
              <a:t>thromboembolism</a:t>
            </a:r>
            <a:r>
              <a:rPr lang="tr-TR" dirty="0"/>
              <a:t> </a:t>
            </a:r>
            <a:r>
              <a:rPr lang="tr-TR" dirty="0" err="1"/>
              <a:t>incidence</a:t>
            </a:r>
            <a:r>
              <a:rPr lang="tr-TR" dirty="0"/>
              <a:t> in </a:t>
            </a:r>
            <a:r>
              <a:rPr lang="tr-TR" dirty="0" err="1"/>
              <a:t>newly</a:t>
            </a:r>
            <a:r>
              <a:rPr lang="tr-TR" dirty="0"/>
              <a:t> </a:t>
            </a:r>
            <a:r>
              <a:rPr lang="tr-TR" dirty="0" err="1"/>
              <a:t>diagnosed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receiving</a:t>
            </a:r>
            <a:r>
              <a:rPr lang="tr-TR" dirty="0"/>
              <a:t> </a:t>
            </a:r>
            <a:r>
              <a:rPr lang="tr-TR" dirty="0" err="1"/>
              <a:t>bortezomib</a:t>
            </a:r>
            <a:r>
              <a:rPr lang="tr-TR" dirty="0"/>
              <a:t>, </a:t>
            </a:r>
            <a:r>
              <a:rPr lang="tr-TR" dirty="0" err="1"/>
              <a:t>lenalidomide</a:t>
            </a:r>
            <a:r>
              <a:rPr lang="tr-TR" dirty="0"/>
              <a:t>, </a:t>
            </a:r>
            <a:r>
              <a:rPr lang="tr-TR" dirty="0" err="1"/>
              <a:t>dexamethasone</a:t>
            </a:r>
            <a:r>
              <a:rPr lang="tr-TR" dirty="0"/>
              <a:t> (RVD)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carfilzomib</a:t>
            </a:r>
            <a:r>
              <a:rPr lang="tr-TR" dirty="0"/>
              <a:t>, </a:t>
            </a:r>
            <a:r>
              <a:rPr lang="tr-TR" dirty="0" err="1"/>
              <a:t>lenalidomide</a:t>
            </a:r>
            <a:r>
              <a:rPr lang="tr-TR" dirty="0"/>
              <a:t>, </a:t>
            </a:r>
            <a:r>
              <a:rPr lang="tr-TR" dirty="0" err="1"/>
              <a:t>dexamethasone</a:t>
            </a:r>
            <a:r>
              <a:rPr lang="tr-TR" dirty="0"/>
              <a:t> (KRD) </a:t>
            </a:r>
            <a:r>
              <a:rPr lang="tr-TR" dirty="0" err="1"/>
              <a:t>with</a:t>
            </a:r>
            <a:r>
              <a:rPr lang="tr-TR" dirty="0"/>
              <a:t> aspirin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rivaroxaban</a:t>
            </a:r>
            <a:r>
              <a:rPr lang="tr-TR" dirty="0"/>
              <a:t> </a:t>
            </a:r>
            <a:r>
              <a:rPr lang="tr-TR" dirty="0" err="1"/>
              <a:t>thromboprophylaxis</a:t>
            </a:r>
            <a:r>
              <a:rPr lang="tr-TR" dirty="0"/>
              <a:t>. </a:t>
            </a:r>
            <a:r>
              <a:rPr lang="tr-TR" i="1" dirty="0" err="1"/>
              <a:t>Br</a:t>
            </a:r>
            <a:r>
              <a:rPr lang="tr-TR" i="1" dirty="0"/>
              <a:t> J </a:t>
            </a:r>
            <a:r>
              <a:rPr lang="tr-TR" i="1" dirty="0" err="1"/>
              <a:t>Haematol</a:t>
            </a:r>
            <a:r>
              <a:rPr lang="tr-TR" dirty="0"/>
              <a:t>. 2022;196(1):105-109. </a:t>
            </a:r>
            <a:r>
              <a:rPr lang="tr-TR" dirty="0" smtClean="0"/>
              <a:t>doi:10.1111/bjh.17772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Zweegman</a:t>
            </a:r>
            <a:r>
              <a:rPr lang="en-US" dirty="0"/>
              <a:t> S, van de Donk NWCJ. Supportive care in myeloma-when treating the clone alone is not enough. </a:t>
            </a:r>
            <a:r>
              <a:rPr lang="en-US" i="1" dirty="0"/>
              <a:t>Hematology 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Hematol</a:t>
            </a:r>
            <a:r>
              <a:rPr lang="en-US" i="1" dirty="0"/>
              <a:t> </a:t>
            </a:r>
            <a:r>
              <a:rPr lang="en-US" i="1" dirty="0" err="1"/>
              <a:t>Educ</a:t>
            </a:r>
            <a:r>
              <a:rPr lang="en-US" i="1" dirty="0"/>
              <a:t> Program</a:t>
            </a:r>
            <a:r>
              <a:rPr lang="en-US" dirty="0"/>
              <a:t>. 2024;2024(1):569-581. </a:t>
            </a:r>
            <a:r>
              <a:rPr lang="en-US" dirty="0" smtClean="0">
                <a:solidFill>
                  <a:schemeClr val="tx1"/>
                </a:solidFill>
              </a:rPr>
              <a:t>doi:10.1182/hematology.2024000579</a:t>
            </a:r>
            <a:endParaRPr lang="tr-T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tr-TR" dirty="0" smtClean="0">
                <a:solidFill>
                  <a:schemeClr val="tx1"/>
                </a:solidFill>
                <a:hlinkClick r:id="rId2"/>
              </a:rPr>
              <a:t>www.nccn.org/professionals/physician_gls/pdf/myeloma.pdf</a:t>
            </a:r>
            <a:endParaRPr lang="tr-T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Jackson GH, Morgan GJ, </a:t>
            </a:r>
            <a:r>
              <a:rPr lang="tr-TR" dirty="0" err="1"/>
              <a:t>Davies</a:t>
            </a:r>
            <a:r>
              <a:rPr lang="tr-TR" dirty="0"/>
              <a:t> FE, et al. </a:t>
            </a:r>
            <a:r>
              <a:rPr lang="tr-TR" dirty="0" err="1"/>
              <a:t>Osteonecrosis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jaw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safety</a:t>
            </a:r>
            <a:r>
              <a:rPr lang="tr-TR" dirty="0"/>
              <a:t> in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newly</a:t>
            </a:r>
            <a:r>
              <a:rPr lang="tr-TR" dirty="0"/>
              <a:t> </a:t>
            </a:r>
            <a:r>
              <a:rPr lang="tr-TR" dirty="0" err="1"/>
              <a:t>diagnosed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: 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Council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 IX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. </a:t>
            </a:r>
            <a:r>
              <a:rPr lang="tr-TR" dirty="0" err="1"/>
              <a:t>Br</a:t>
            </a:r>
            <a:r>
              <a:rPr lang="tr-TR" dirty="0"/>
              <a:t> J </a:t>
            </a:r>
            <a:r>
              <a:rPr lang="tr-TR" dirty="0" err="1"/>
              <a:t>Haematol</a:t>
            </a:r>
            <a:r>
              <a:rPr lang="tr-TR" dirty="0"/>
              <a:t> 2014;166:109-117</a:t>
            </a:r>
            <a:r>
              <a:rPr lang="tr-T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/>
              <a:t>Raje</a:t>
            </a:r>
            <a:r>
              <a:rPr lang="tr-TR" dirty="0"/>
              <a:t> N, </a:t>
            </a:r>
            <a:r>
              <a:rPr lang="tr-TR" dirty="0" err="1"/>
              <a:t>Terpos</a:t>
            </a:r>
            <a:r>
              <a:rPr lang="tr-TR" dirty="0"/>
              <a:t> E, </a:t>
            </a:r>
            <a:r>
              <a:rPr lang="tr-TR" dirty="0" err="1"/>
              <a:t>Willenbacher</a:t>
            </a:r>
            <a:r>
              <a:rPr lang="tr-TR" dirty="0"/>
              <a:t> W, et al. </a:t>
            </a:r>
            <a:r>
              <a:rPr lang="tr-TR" dirty="0" err="1"/>
              <a:t>Denosumab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zoledronic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in bone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newly</a:t>
            </a:r>
            <a:r>
              <a:rPr lang="tr-TR" dirty="0"/>
              <a:t> </a:t>
            </a:r>
            <a:r>
              <a:rPr lang="tr-TR" dirty="0" err="1"/>
              <a:t>diagnosed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: an </a:t>
            </a:r>
            <a:r>
              <a:rPr lang="tr-TR" dirty="0" err="1"/>
              <a:t>international</a:t>
            </a:r>
            <a:r>
              <a:rPr lang="tr-TR" dirty="0"/>
              <a:t>, </a:t>
            </a:r>
            <a:r>
              <a:rPr lang="tr-TR" dirty="0" err="1"/>
              <a:t>double-blind</a:t>
            </a:r>
            <a:r>
              <a:rPr lang="tr-TR" dirty="0"/>
              <a:t>, </a:t>
            </a:r>
            <a:r>
              <a:rPr lang="tr-TR" dirty="0" err="1"/>
              <a:t>double-dummy</a:t>
            </a:r>
            <a:r>
              <a:rPr lang="tr-TR" dirty="0"/>
              <a:t>, </a:t>
            </a:r>
            <a:r>
              <a:rPr lang="tr-TR" dirty="0" err="1"/>
              <a:t>randomised</a:t>
            </a:r>
            <a:r>
              <a:rPr lang="tr-TR" dirty="0"/>
              <a:t>, </a:t>
            </a:r>
            <a:r>
              <a:rPr lang="tr-TR" dirty="0" err="1"/>
              <a:t>controlled</a:t>
            </a:r>
            <a:r>
              <a:rPr lang="tr-TR" dirty="0"/>
              <a:t>, </a:t>
            </a:r>
            <a:r>
              <a:rPr lang="tr-TR" dirty="0" err="1"/>
              <a:t>phase</a:t>
            </a:r>
            <a:r>
              <a:rPr lang="tr-TR" dirty="0"/>
              <a:t> 3 </a:t>
            </a:r>
            <a:r>
              <a:rPr lang="tr-TR" dirty="0" err="1"/>
              <a:t>study</a:t>
            </a:r>
            <a:r>
              <a:rPr lang="tr-TR" dirty="0"/>
              <a:t>. </a:t>
            </a:r>
            <a:r>
              <a:rPr lang="tr-TR" dirty="0" err="1"/>
              <a:t>Lancet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 2018;19:370-381</a:t>
            </a:r>
            <a:r>
              <a:rPr lang="tr-T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/>
              <a:t>Elhammali</a:t>
            </a:r>
            <a:r>
              <a:rPr lang="tr-TR" dirty="0"/>
              <a:t> A, Amini B, </a:t>
            </a:r>
            <a:r>
              <a:rPr lang="tr-TR" dirty="0" err="1"/>
              <a:t>Ludmir</a:t>
            </a:r>
            <a:r>
              <a:rPr lang="tr-TR" dirty="0"/>
              <a:t> EB, et al. New </a:t>
            </a:r>
            <a:r>
              <a:rPr lang="tr-TR" dirty="0" err="1"/>
              <a:t>paradigm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radiation</a:t>
            </a:r>
            <a:r>
              <a:rPr lang="tr-TR" dirty="0"/>
              <a:t> in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: </a:t>
            </a:r>
            <a:r>
              <a:rPr lang="tr-TR" dirty="0" err="1"/>
              <a:t>lower</a:t>
            </a:r>
            <a:r>
              <a:rPr lang="tr-TR" dirty="0"/>
              <a:t> yet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avoid</a:t>
            </a:r>
            <a:r>
              <a:rPr lang="tr-TR" dirty="0"/>
              <a:t> </a:t>
            </a:r>
            <a:r>
              <a:rPr lang="tr-TR" dirty="0" err="1"/>
              <a:t>radiation</a:t>
            </a:r>
            <a:r>
              <a:rPr lang="tr-TR" dirty="0"/>
              <a:t> </a:t>
            </a:r>
            <a:r>
              <a:rPr lang="tr-TR" dirty="0" err="1"/>
              <a:t>toxicity</a:t>
            </a:r>
            <a:r>
              <a:rPr lang="tr-TR" dirty="0"/>
              <a:t>. </a:t>
            </a:r>
            <a:r>
              <a:rPr lang="tr-TR" dirty="0" err="1"/>
              <a:t>Haematologica</a:t>
            </a:r>
            <a:r>
              <a:rPr lang="tr-TR" dirty="0"/>
              <a:t> 2020;105:e355-e357.</a:t>
            </a:r>
          </a:p>
        </p:txBody>
      </p:sp>
    </p:spTree>
    <p:extLst>
      <p:ext uri="{BB962C8B-B14F-4D97-AF65-F5344CB8AC3E}">
        <p14:creationId xmlns:p14="http://schemas.microsoft.com/office/powerpoint/2010/main" val="250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Multiple</a:t>
            </a:r>
            <a:r>
              <a:rPr lang="tr-TR" sz="3200" b="1" dirty="0" smtClean="0"/>
              <a:t> </a:t>
            </a:r>
            <a:r>
              <a:rPr lang="tr-TR" sz="3200" b="1" dirty="0" err="1"/>
              <a:t>M</a:t>
            </a:r>
            <a:r>
              <a:rPr lang="tr-TR" sz="3200" b="1" dirty="0" err="1" smtClean="0"/>
              <a:t>yelomda</a:t>
            </a:r>
            <a:r>
              <a:rPr lang="tr-TR" sz="3200" b="1" dirty="0" smtClean="0"/>
              <a:t> Kemik </a:t>
            </a:r>
            <a:r>
              <a:rPr lang="tr-TR" sz="3200" b="1" dirty="0"/>
              <a:t>S</a:t>
            </a:r>
            <a:r>
              <a:rPr lang="tr-TR" sz="3200" b="1" dirty="0" smtClean="0"/>
              <a:t>ağlığı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Bifosfonatlar</a:t>
            </a:r>
            <a:r>
              <a:rPr lang="tr-TR" dirty="0"/>
              <a:t>, </a:t>
            </a:r>
            <a:r>
              <a:rPr lang="tr-TR" dirty="0" err="1"/>
              <a:t>pirofosfat</a:t>
            </a:r>
            <a:r>
              <a:rPr lang="tr-TR" dirty="0"/>
              <a:t> analoglarıdır ve </a:t>
            </a:r>
            <a:r>
              <a:rPr lang="tr-TR" dirty="0" err="1"/>
              <a:t>hidroksiapatit</a:t>
            </a:r>
            <a:r>
              <a:rPr lang="tr-TR" dirty="0"/>
              <a:t> kristallerine bağlandıklarında </a:t>
            </a:r>
            <a:r>
              <a:rPr lang="tr-TR" dirty="0" err="1"/>
              <a:t>osteoklastlar</a:t>
            </a:r>
            <a:r>
              <a:rPr lang="tr-TR" dirty="0"/>
              <a:t> tarafından </a:t>
            </a:r>
            <a:r>
              <a:rPr lang="tr-TR" dirty="0" err="1"/>
              <a:t>endositozla</a:t>
            </a:r>
            <a:r>
              <a:rPr lang="tr-TR" dirty="0"/>
              <a:t> alınır ve </a:t>
            </a:r>
            <a:r>
              <a:rPr lang="tr-TR" dirty="0" err="1"/>
              <a:t>osteoklastın</a:t>
            </a:r>
            <a:r>
              <a:rPr lang="tr-TR" dirty="0"/>
              <a:t> </a:t>
            </a:r>
            <a:r>
              <a:rPr lang="tr-TR" dirty="0" err="1"/>
              <a:t>apoptozunu</a:t>
            </a:r>
            <a:r>
              <a:rPr lang="tr-TR" dirty="0"/>
              <a:t> tetikler.</a:t>
            </a:r>
          </a:p>
          <a:p>
            <a:r>
              <a:rPr lang="tr-TR" dirty="0"/>
              <a:t>Alternatif olarak </a:t>
            </a:r>
            <a:r>
              <a:rPr lang="tr-TR" b="1" dirty="0" err="1"/>
              <a:t>denosumab</a:t>
            </a:r>
            <a:r>
              <a:rPr lang="tr-TR" dirty="0"/>
              <a:t>, </a:t>
            </a:r>
            <a:r>
              <a:rPr lang="tr-TR" dirty="0" err="1"/>
              <a:t>RANKL’ye</a:t>
            </a:r>
            <a:r>
              <a:rPr lang="tr-TR" dirty="0"/>
              <a:t> karşı geliştirilmiş IgG2 alt sınıfından bir </a:t>
            </a:r>
            <a:r>
              <a:rPr lang="tr-TR" dirty="0" err="1"/>
              <a:t>monoklonal</a:t>
            </a:r>
            <a:r>
              <a:rPr lang="tr-TR" dirty="0"/>
              <a:t> antikordur ve RANKL-RANK etkileşimini engelleyerek </a:t>
            </a:r>
            <a:r>
              <a:rPr lang="tr-TR" dirty="0" err="1"/>
              <a:t>osteoklast</a:t>
            </a:r>
            <a:r>
              <a:rPr lang="tr-TR" dirty="0"/>
              <a:t> aktivasyonu ve olgunlaşmasını durdurur.</a:t>
            </a:r>
          </a:p>
          <a:p>
            <a:r>
              <a:rPr lang="tr-TR" dirty="0" err="1" smtClean="0"/>
              <a:t>Bifosfonatlar</a:t>
            </a:r>
            <a:r>
              <a:rPr lang="tr-TR" dirty="0" smtClean="0"/>
              <a:t>, kemikle ilişkili komplikasyonları azaltmakta, ağrıyı hafifletmekte ve yaşam kalitesini iyileştirmektedir.</a:t>
            </a:r>
          </a:p>
          <a:p>
            <a:r>
              <a:rPr lang="tr-TR" b="1" dirty="0" err="1" smtClean="0"/>
              <a:t>Zoledronik</a:t>
            </a:r>
            <a:r>
              <a:rPr lang="tr-TR" b="1" dirty="0" smtClean="0"/>
              <a:t> asit </a:t>
            </a:r>
            <a:r>
              <a:rPr lang="tr-TR" b="1" dirty="0"/>
              <a:t>çene </a:t>
            </a:r>
            <a:r>
              <a:rPr lang="tr-TR" b="1" dirty="0" err="1"/>
              <a:t>osteonekrozu</a:t>
            </a:r>
            <a:r>
              <a:rPr lang="tr-TR" b="1" dirty="0"/>
              <a:t> </a:t>
            </a:r>
            <a:r>
              <a:rPr lang="tr-TR" b="1" dirty="0" smtClean="0"/>
              <a:t>riskini </a:t>
            </a:r>
            <a:r>
              <a:rPr lang="tr-TR" dirty="0" err="1"/>
              <a:t>pamidronata</a:t>
            </a:r>
            <a:r>
              <a:rPr lang="tr-TR" dirty="0"/>
              <a:t> göre daha fazla </a:t>
            </a:r>
            <a:r>
              <a:rPr lang="tr-TR" dirty="0" smtClean="0"/>
              <a:t>artırır.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/>
              <a:t>fonksiyon izlenmeli ve tedavi </a:t>
            </a:r>
            <a:r>
              <a:rPr lang="tr-TR" b="1" dirty="0"/>
              <a:t>öncesi diş muayenesi </a:t>
            </a:r>
            <a:r>
              <a:rPr lang="tr-TR" dirty="0"/>
              <a:t>yapılmalıdır.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022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Kemik Sağlığı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Zoledronik</a:t>
            </a:r>
            <a:r>
              <a:rPr lang="tr-TR" dirty="0" smtClean="0"/>
              <a:t> </a:t>
            </a:r>
            <a:r>
              <a:rPr lang="tr-TR" dirty="0" err="1"/>
              <a:t>asitin</a:t>
            </a:r>
            <a:r>
              <a:rPr lang="tr-TR" dirty="0"/>
              <a:t> </a:t>
            </a:r>
            <a:r>
              <a:rPr lang="tr-TR" dirty="0" err="1"/>
              <a:t>Denosumab</a:t>
            </a:r>
            <a:r>
              <a:rPr lang="tr-TR" dirty="0"/>
              <a:t> ile yapılan karşılaştırmalı </a:t>
            </a:r>
            <a:r>
              <a:rPr lang="tr-TR" dirty="0" smtClean="0"/>
              <a:t>çalışmada, </a:t>
            </a:r>
            <a:r>
              <a:rPr lang="tr-TR" dirty="0"/>
              <a:t>her iki ajan da benzer iskeletle ilişkili olay oranlarına sahip </a:t>
            </a:r>
            <a:r>
              <a:rPr lang="tr-TR" dirty="0" smtClean="0"/>
              <a:t>olup (</a:t>
            </a:r>
            <a:r>
              <a:rPr lang="tr-TR" dirty="0" err="1" smtClean="0"/>
              <a:t>noninferior</a:t>
            </a:r>
            <a:r>
              <a:rPr lang="tr-TR" dirty="0" smtClean="0"/>
              <a:t>), </a:t>
            </a:r>
            <a:r>
              <a:rPr lang="tr-TR" b="1" dirty="0" err="1"/>
              <a:t>denosumab</a:t>
            </a:r>
            <a:r>
              <a:rPr lang="tr-TR" b="1" dirty="0"/>
              <a:t> </a:t>
            </a:r>
            <a:r>
              <a:rPr lang="tr-TR" b="1" dirty="0" err="1"/>
              <a:t>renal</a:t>
            </a:r>
            <a:r>
              <a:rPr lang="tr-TR" b="1" dirty="0"/>
              <a:t> </a:t>
            </a:r>
            <a:r>
              <a:rPr lang="tr-TR" b="1" dirty="0" err="1"/>
              <a:t>toksisite</a:t>
            </a:r>
            <a:r>
              <a:rPr lang="tr-TR" b="1" dirty="0"/>
              <a:t> açısından daha güvenli </a:t>
            </a:r>
            <a:r>
              <a:rPr lang="tr-TR" dirty="0"/>
              <a:t>bulunmuştur.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tr-TR" altLang="tr-TR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Myelom</a:t>
            </a:r>
            <a:r>
              <a:rPr lang="tr-TR" altLang="tr-TR" dirty="0" smtClean="0">
                <a:solidFill>
                  <a:schemeClr val="tx1"/>
                </a:solidFill>
                <a:cs typeface="Arial" panose="020B0604020202020204" pitchFamily="34" charset="0"/>
              </a:rPr>
              <a:t> IX çalışması, </a:t>
            </a:r>
            <a:r>
              <a:rPr lang="tr-TR" altLang="tr-TR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z</a:t>
            </a:r>
            <a:r>
              <a:rPr lang="tr-TR" dirty="0" err="1" smtClean="0"/>
              <a:t>oledronatın</a:t>
            </a:r>
            <a:r>
              <a:rPr lang="tr-TR" dirty="0" smtClean="0"/>
              <a:t>, </a:t>
            </a:r>
            <a:r>
              <a:rPr lang="tr-TR" b="1" dirty="0" smtClean="0"/>
              <a:t>3 ayda bir uygulamanın, iskeletle ilişkili olaylar </a:t>
            </a:r>
            <a:r>
              <a:rPr lang="tr-TR" dirty="0" smtClean="0"/>
              <a:t>açısından </a:t>
            </a:r>
            <a:r>
              <a:rPr lang="tr-TR" b="1" dirty="0" smtClean="0"/>
              <a:t>ayda bir uygulamaya göre</a:t>
            </a:r>
            <a:r>
              <a:rPr lang="tr-TR" dirty="0" smtClean="0"/>
              <a:t> </a:t>
            </a:r>
            <a:r>
              <a:rPr lang="tr-TR" dirty="0" err="1" smtClean="0"/>
              <a:t>non-inferior</a:t>
            </a:r>
            <a:r>
              <a:rPr lang="tr-TR" dirty="0" smtClean="0"/>
              <a:t> olduğunu göstermiştir. </a:t>
            </a:r>
          </a:p>
          <a:p>
            <a:r>
              <a:rPr lang="tr-TR" dirty="0" smtClean="0"/>
              <a:t>Ayrıca, </a:t>
            </a:r>
            <a:r>
              <a:rPr lang="tr-TR" dirty="0" err="1" smtClean="0"/>
              <a:t>Myeloma</a:t>
            </a:r>
            <a:r>
              <a:rPr lang="tr-TR" dirty="0" smtClean="0"/>
              <a:t> </a:t>
            </a:r>
            <a:r>
              <a:rPr lang="tr-TR" dirty="0" smtClean="0"/>
              <a:t>IX çalışmasının devam analizinde, </a:t>
            </a:r>
            <a:r>
              <a:rPr lang="tr-TR" b="1" dirty="0" err="1" smtClean="0"/>
              <a:t>bifosfonat</a:t>
            </a:r>
            <a:r>
              <a:rPr lang="tr-TR" b="1" dirty="0" smtClean="0"/>
              <a:t> tedavisini 2 yıl veya daha uzun süre alan</a:t>
            </a:r>
            <a:r>
              <a:rPr lang="tr-TR" dirty="0" smtClean="0"/>
              <a:t> hastalarda </a:t>
            </a:r>
            <a:r>
              <a:rPr lang="tr-TR" b="1" dirty="0" smtClean="0"/>
              <a:t>genel </a:t>
            </a:r>
            <a:r>
              <a:rPr lang="tr-TR" b="1" dirty="0" err="1" smtClean="0"/>
              <a:t>sağkalım</a:t>
            </a:r>
            <a:r>
              <a:rPr lang="tr-TR" b="1" dirty="0" smtClean="0"/>
              <a:t> avantajı</a:t>
            </a:r>
            <a:r>
              <a:rPr lang="tr-TR" dirty="0" smtClean="0"/>
              <a:t> gözlenmiştir.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84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Denosumab</a:t>
            </a:r>
            <a:r>
              <a:rPr lang="tr-TR" sz="3200" b="1" dirty="0" smtClean="0"/>
              <a:t> kullanımında dikkat edilmesi gerekenler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Denosumab</a:t>
            </a:r>
            <a:r>
              <a:rPr lang="tr-TR" dirty="0" smtClean="0"/>
              <a:t>, </a:t>
            </a:r>
            <a:r>
              <a:rPr lang="tr-TR" b="1" dirty="0" err="1" smtClean="0"/>
              <a:t>hipokalsemiye</a:t>
            </a:r>
            <a:r>
              <a:rPr lang="tr-TR" dirty="0" smtClean="0"/>
              <a:t> yol açabilir. Bu risk özellikle:</a:t>
            </a:r>
          </a:p>
          <a:p>
            <a:pPr lvl="1"/>
            <a:r>
              <a:rPr lang="tr-TR" b="1" dirty="0" smtClean="0"/>
              <a:t>Böbrek </a:t>
            </a:r>
            <a:r>
              <a:rPr lang="tr-TR" b="1" dirty="0"/>
              <a:t>yetmezliği</a:t>
            </a:r>
            <a:r>
              <a:rPr lang="tr-TR" dirty="0"/>
              <a:t> olanlarda,</a:t>
            </a:r>
          </a:p>
          <a:p>
            <a:pPr lvl="1"/>
            <a:r>
              <a:rPr lang="tr-TR" b="1" dirty="0"/>
              <a:t>D vitamini eksikliği</a:t>
            </a:r>
            <a:r>
              <a:rPr lang="tr-TR" dirty="0"/>
              <a:t> bulunanlarda daha fazladır.</a:t>
            </a:r>
          </a:p>
          <a:p>
            <a:r>
              <a:rPr lang="tr-TR" b="1" dirty="0"/>
              <a:t>Takip ve önlem:</a:t>
            </a:r>
            <a:endParaRPr lang="tr-TR" dirty="0"/>
          </a:p>
          <a:p>
            <a:pPr lvl="1"/>
            <a:r>
              <a:rPr lang="tr-TR" dirty="0"/>
              <a:t>Tedavi öncesi ve sırasında </a:t>
            </a:r>
            <a:r>
              <a:rPr lang="tr-TR" b="1" dirty="0"/>
              <a:t>düzenli kalsiyum, fosfor, D vitamini düzeyleri</a:t>
            </a:r>
            <a:r>
              <a:rPr lang="tr-TR" dirty="0"/>
              <a:t> izlenmelidir.</a:t>
            </a:r>
          </a:p>
          <a:p>
            <a:pPr lvl="1"/>
            <a:r>
              <a:rPr lang="tr-TR" b="1" dirty="0"/>
              <a:t>Kalsiyum ve D vitamini takviyesi</a:t>
            </a:r>
            <a:r>
              <a:rPr lang="tr-TR" dirty="0"/>
              <a:t> şarttır:</a:t>
            </a:r>
          </a:p>
          <a:p>
            <a:pPr lvl="2"/>
            <a:r>
              <a:rPr lang="tr-TR" dirty="0"/>
              <a:t>Kalsiyum karbonat 500–1000 mg/gün</a:t>
            </a:r>
          </a:p>
          <a:p>
            <a:pPr lvl="2"/>
            <a:r>
              <a:rPr lang="tr-TR" dirty="0"/>
              <a:t>D vitamini 800–1000 </a:t>
            </a:r>
            <a:r>
              <a:rPr lang="tr-TR" dirty="0" smtClean="0"/>
              <a:t>IU/gün</a:t>
            </a:r>
          </a:p>
          <a:p>
            <a:pPr lvl="2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4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Denosumab</a:t>
            </a:r>
            <a:r>
              <a:rPr lang="tr-TR" sz="3200" b="1" dirty="0"/>
              <a:t> 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Denosumab</a:t>
            </a:r>
            <a:r>
              <a:rPr lang="tr-TR" dirty="0" smtClean="0"/>
              <a:t> </a:t>
            </a:r>
            <a:r>
              <a:rPr lang="tr-TR" dirty="0"/>
              <a:t>ani kesildiğinde (özellikle &gt;12 ay kullanım sonrası), </a:t>
            </a:r>
            <a:r>
              <a:rPr lang="tr-TR" b="1" dirty="0" err="1"/>
              <a:t>rebound</a:t>
            </a:r>
            <a:r>
              <a:rPr lang="tr-TR" b="1" dirty="0"/>
              <a:t> </a:t>
            </a:r>
            <a:r>
              <a:rPr lang="tr-TR" b="1" dirty="0" err="1"/>
              <a:t>hiperkalsemi</a:t>
            </a:r>
            <a:r>
              <a:rPr lang="tr-TR" dirty="0"/>
              <a:t> ve </a:t>
            </a:r>
            <a:r>
              <a:rPr lang="tr-TR" b="1" dirty="0"/>
              <a:t>hızlı </a:t>
            </a:r>
            <a:r>
              <a:rPr lang="tr-TR" b="1" dirty="0" err="1" smtClean="0"/>
              <a:t>rebound</a:t>
            </a:r>
            <a:r>
              <a:rPr lang="tr-TR" b="1" dirty="0" smtClean="0"/>
              <a:t> osteoporoz</a:t>
            </a:r>
            <a:r>
              <a:rPr lang="tr-TR" dirty="0" smtClean="0"/>
              <a:t> </a:t>
            </a:r>
            <a:r>
              <a:rPr lang="tr-TR" dirty="0"/>
              <a:t>görülebilir.</a:t>
            </a:r>
          </a:p>
          <a:p>
            <a:r>
              <a:rPr lang="tr-TR" b="1" dirty="0"/>
              <a:t>Öneri:</a:t>
            </a:r>
            <a:endParaRPr lang="tr-TR" dirty="0"/>
          </a:p>
          <a:p>
            <a:pPr lvl="1"/>
            <a:r>
              <a:rPr lang="tr-TR" dirty="0"/>
              <a:t>Tedavi sonlandırılacaksa, </a:t>
            </a:r>
            <a:r>
              <a:rPr lang="tr-TR" b="1" dirty="0"/>
              <a:t>takiben kısa süreli </a:t>
            </a:r>
            <a:r>
              <a:rPr lang="tr-TR" b="1" dirty="0" err="1"/>
              <a:t>bisfosfonat</a:t>
            </a:r>
            <a:r>
              <a:rPr lang="tr-TR" b="1" dirty="0"/>
              <a:t> </a:t>
            </a:r>
            <a:r>
              <a:rPr lang="tr-TR" dirty="0" smtClean="0"/>
              <a:t>verilmesi </a:t>
            </a:r>
            <a:r>
              <a:rPr lang="tr-TR" dirty="0"/>
              <a:t>önerilir.</a:t>
            </a:r>
          </a:p>
          <a:p>
            <a:pPr lvl="1"/>
            <a:r>
              <a:rPr lang="tr-TR" dirty="0"/>
              <a:t>Kalsiyum düzeyleri </a:t>
            </a:r>
            <a:r>
              <a:rPr lang="tr-TR" dirty="0" smtClean="0"/>
              <a:t>ilaç kesildikten </a:t>
            </a:r>
            <a:r>
              <a:rPr lang="tr-TR" dirty="0"/>
              <a:t>sonra en az 3–6 hafta boyunca takip edilmelidir</a:t>
            </a:r>
            <a:r>
              <a:rPr lang="tr-TR" dirty="0" smtClean="0"/>
              <a:t>.</a:t>
            </a:r>
          </a:p>
          <a:p>
            <a:pPr lvl="1"/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6 ayda bir </a:t>
            </a:r>
            <a:r>
              <a:rPr lang="tr-TR" altLang="tr-TR" dirty="0" err="1">
                <a:solidFill>
                  <a:schemeClr val="tx1"/>
                </a:solidFill>
                <a:cs typeface="Arial" panose="020B0604020202020204" pitchFamily="34" charset="0"/>
              </a:rPr>
              <a:t>denosumab</a:t>
            </a: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 idame tedavisi </a:t>
            </a:r>
            <a:r>
              <a:rPr lang="tr-TR" altLang="tr-TR" dirty="0" smtClean="0">
                <a:solidFill>
                  <a:schemeClr val="tx1"/>
                </a:solidFill>
                <a:cs typeface="Arial" panose="020B0604020202020204" pitchFamily="34" charset="0"/>
              </a:rPr>
              <a:t>verilebilir.</a:t>
            </a:r>
            <a:endParaRPr lang="tr-TR" dirty="0" smtClean="0"/>
          </a:p>
          <a:p>
            <a:pPr lvl="1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74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Kemik </a:t>
            </a:r>
            <a:r>
              <a:rPr lang="tr-TR" sz="3200" b="1" dirty="0" err="1"/>
              <a:t>Modifiye</a:t>
            </a:r>
            <a:r>
              <a:rPr lang="tr-TR" sz="3200" b="1" dirty="0"/>
              <a:t> Edici Ajanların </a:t>
            </a:r>
            <a:r>
              <a:rPr lang="tr-TR" sz="3200" b="1" dirty="0" smtClean="0"/>
              <a:t>Dozları</a:t>
            </a:r>
            <a:endParaRPr lang="tr-TR" sz="32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57694"/>
              </p:ext>
            </p:extLst>
          </p:nvPr>
        </p:nvGraphicFramePr>
        <p:xfrm>
          <a:off x="838200" y="2102182"/>
          <a:ext cx="10515600" cy="321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6163850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889051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0834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276719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Böbrek Yetmezliği Düzeyi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Pamidronat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Zoledronik Asit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Denosumab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6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Yok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90 mg IV ≥2 saatte her 3–4 haftada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4 mg IV ≥5 dakikada her 3–4 haftada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120 mg SC her 4 haftada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5544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 smtClean="0"/>
                        <a:t>CrCL</a:t>
                      </a:r>
                      <a:r>
                        <a:rPr lang="tr-TR" sz="2000" dirty="0" smtClean="0"/>
                        <a:t> ≥30 ile &lt;60 </a:t>
                      </a:r>
                      <a:r>
                        <a:rPr lang="tr-TR" sz="2000" dirty="0" err="1" smtClean="0"/>
                        <a:t>mL</a:t>
                      </a:r>
                      <a:r>
                        <a:rPr lang="tr-TR" sz="2000" dirty="0" smtClean="0"/>
                        <a:t>/</a:t>
                      </a:r>
                      <a:r>
                        <a:rPr lang="tr-TR" sz="2000" dirty="0" err="1" smtClean="0"/>
                        <a:t>dk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Standart doz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smtClean="0">
                          <a:effectLst/>
                        </a:rPr>
                        <a:t>50–59 mL/dk	3.5 mg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smtClean="0">
                          <a:effectLst/>
                        </a:rPr>
                        <a:t>40–49 mL/dk	3.3 mg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smtClean="0">
                          <a:effectLst/>
                        </a:rPr>
                        <a:t>30–39 mL/dk	3.0 mg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120 mg SC her 4 haftada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92692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CrCL</a:t>
                      </a:r>
                      <a:r>
                        <a:rPr lang="en-US" sz="2000" dirty="0" smtClean="0">
                          <a:effectLst/>
                        </a:rPr>
                        <a:t>&lt;30 mL/</a:t>
                      </a:r>
                      <a:r>
                        <a:rPr lang="tr-TR" sz="2000" dirty="0" err="1" smtClean="0">
                          <a:effectLst/>
                        </a:rPr>
                        <a:t>dk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tr-TR" sz="2000" dirty="0" smtClean="0">
                          <a:effectLst/>
                        </a:rPr>
                        <a:t>diyaliz</a:t>
                      </a:r>
                      <a:r>
                        <a:rPr lang="tr-TR" sz="2000" baseline="0" dirty="0" smtClean="0">
                          <a:effectLst/>
                        </a:rPr>
                        <a:t> gerektirmeyen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60–90 mg IV ≥4–6 saatte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Önerilmez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120 mg SC her 4 </a:t>
                      </a:r>
                      <a:r>
                        <a:rPr lang="tr-TR" sz="2000" dirty="0" smtClean="0">
                          <a:effectLst/>
                        </a:rPr>
                        <a:t>haftada*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6796717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838200" y="5932714"/>
            <a:ext cx="86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</a:t>
            </a:r>
            <a:r>
              <a:rPr lang="en-US" dirty="0" err="1"/>
              <a:t>CrCL</a:t>
            </a:r>
            <a:r>
              <a:rPr lang="en-US" dirty="0"/>
              <a:t>&lt;30 mL/</a:t>
            </a:r>
            <a:r>
              <a:rPr lang="tr-TR" dirty="0" err="1"/>
              <a:t>dk</a:t>
            </a:r>
            <a:r>
              <a:rPr lang="en-US" dirty="0"/>
              <a:t> </a:t>
            </a:r>
            <a:r>
              <a:rPr lang="tr-TR" dirty="0" smtClean="0"/>
              <a:t>olanlarda ciddi </a:t>
            </a:r>
            <a:r>
              <a:rPr lang="tr-TR" dirty="0" err="1" smtClean="0"/>
              <a:t>hipokalsemi</a:t>
            </a:r>
            <a:r>
              <a:rPr lang="tr-TR" dirty="0" smtClean="0"/>
              <a:t> gelişebilir, </a:t>
            </a:r>
            <a:r>
              <a:rPr lang="tr-TR" dirty="0" err="1" smtClean="0"/>
              <a:t>monitorize</a:t>
            </a:r>
            <a:r>
              <a:rPr lang="tr-TR" dirty="0" smtClean="0"/>
              <a:t> edilmelidir.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47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97280" y="258206"/>
            <a:ext cx="10058400" cy="1450757"/>
          </a:xfrm>
        </p:spPr>
        <p:txBody>
          <a:bodyPr>
            <a:normAutofit/>
          </a:bodyPr>
          <a:lstStyle/>
          <a:p>
            <a:r>
              <a:rPr lang="tr-TR" sz="3200" dirty="0"/>
              <a:t> </a:t>
            </a:r>
            <a:r>
              <a:rPr lang="tr-TR" sz="3200" b="1" dirty="0" err="1"/>
              <a:t>Multiple</a:t>
            </a:r>
            <a:r>
              <a:rPr lang="tr-TR" sz="3200" b="1" dirty="0"/>
              <a:t> </a:t>
            </a:r>
            <a:r>
              <a:rPr lang="tr-TR" sz="3200" b="1" dirty="0" err="1"/>
              <a:t>Myelomda</a:t>
            </a:r>
            <a:r>
              <a:rPr lang="tr-TR" sz="3200" b="1" dirty="0"/>
              <a:t> </a:t>
            </a:r>
            <a:r>
              <a:rPr lang="tr-TR" sz="3200" b="1" dirty="0" err="1"/>
              <a:t>Venöz</a:t>
            </a:r>
            <a:r>
              <a:rPr lang="tr-TR" sz="3200" b="1" dirty="0"/>
              <a:t> </a:t>
            </a:r>
            <a:r>
              <a:rPr lang="tr-TR" sz="3200" b="1" dirty="0" err="1"/>
              <a:t>Tromboembolizm</a:t>
            </a:r>
            <a:r>
              <a:rPr lang="tr-TR" sz="3200" b="1" dirty="0"/>
              <a:t> Yönetimi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54" y="1779049"/>
            <a:ext cx="8077890" cy="459057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048000" y="645107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b="1" dirty="0"/>
              <a:t>Yan </a:t>
            </a:r>
            <a:r>
              <a:rPr lang="tr-TR" sz="1400" b="1" dirty="0" err="1" smtClean="0"/>
              <a:t>Xing</a:t>
            </a:r>
            <a:r>
              <a:rPr lang="tr-TR" sz="1400" b="1" dirty="0" smtClean="0"/>
              <a:t>, </a:t>
            </a:r>
            <a:r>
              <a:rPr lang="tr-TR" sz="1400" b="1" dirty="0" err="1" smtClean="0"/>
              <a:t>Frontiers</a:t>
            </a:r>
            <a:r>
              <a:rPr lang="tr-TR" sz="1400" b="1" dirty="0" smtClean="0"/>
              <a:t> in </a:t>
            </a:r>
            <a:r>
              <a:rPr lang="tr-TR" sz="1400" b="1" dirty="0" err="1" smtClean="0"/>
              <a:t>Oncology</a:t>
            </a:r>
            <a:r>
              <a:rPr lang="tr-TR" sz="1400" b="1" dirty="0" smtClean="0"/>
              <a:t>, </a:t>
            </a:r>
            <a:r>
              <a:rPr lang="tr-TR" sz="1400" b="1" dirty="0" err="1"/>
              <a:t>O</a:t>
            </a:r>
            <a:r>
              <a:rPr lang="tr-TR" sz="1400" b="1" dirty="0" err="1" smtClean="0"/>
              <a:t>ct</a:t>
            </a:r>
            <a:r>
              <a:rPr lang="tr-TR" sz="1400" b="1" dirty="0" smtClean="0"/>
              <a:t> 2022 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9724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2521</TotalTime>
  <Words>2291</Words>
  <Application>Microsoft Office PowerPoint</Application>
  <PresentationFormat>Geniş ekran</PresentationFormat>
  <Paragraphs>297</Paragraphs>
  <Slides>37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Helvetica Neue</vt:lpstr>
      <vt:lpstr>Times New Roman</vt:lpstr>
      <vt:lpstr>Wingdings</vt:lpstr>
      <vt:lpstr>Geçmişe bakış</vt:lpstr>
      <vt:lpstr>Multiple Myelomda  Destek Tedavileri</vt:lpstr>
      <vt:lpstr>Multiple Myelomda Kemik Sağlığı</vt:lpstr>
      <vt:lpstr>Multiple Myelomda Kemik Sağlığı</vt:lpstr>
      <vt:lpstr>Multiple Myelomda Kemik Sağlığı</vt:lpstr>
      <vt:lpstr>Multiple Myelomda Kemik Sağlığı</vt:lpstr>
      <vt:lpstr>Denosumab kullanımında dikkat edilmesi gerekenler</vt:lpstr>
      <vt:lpstr>Denosumab kullanımında dikkat edilmesi gerekenler</vt:lpstr>
      <vt:lpstr>Kemik Modifiye Edici Ajanların Dozları</vt:lpstr>
      <vt:lpstr> Multiple Myelomda Venöz Tromboembolizm Yönetimi</vt:lpstr>
      <vt:lpstr> Multiple Myelomda Venöz Tromboembolizm Yönetimi </vt:lpstr>
      <vt:lpstr>Multiple Myelomda Venöz Tromboembolizm Yönetimi</vt:lpstr>
      <vt:lpstr>Multiple Myelomda Venöz Tromboembolizm Risk Skorlaması IMPEDE Skoru</vt:lpstr>
      <vt:lpstr>Multiple Myelomda Venöz Tromboembolizm Risk Skorlaması SAVED Skoru ile Risk Sınıflaması</vt:lpstr>
      <vt:lpstr>PowerPoint Sunusu</vt:lpstr>
      <vt:lpstr>IMiD'lerin Trombojenik Etki Mekanizmaları</vt:lpstr>
      <vt:lpstr>Optimal VTE Profilaksi Ajanı Seçimini Etkileyen Faktörler</vt:lpstr>
      <vt:lpstr>VTE Profilaksi Süresi</vt:lpstr>
      <vt:lpstr>Multiple Myelomda Böbrek Hastalığı Yönetimi</vt:lpstr>
      <vt:lpstr>Multiple Myelomda Böbrek Hastalığı Yönetimi</vt:lpstr>
      <vt:lpstr>Multiple Myelomda Böbrek Hastalığı Yönetimi</vt:lpstr>
      <vt:lpstr>Böbrek Fonksiyonuna Göre Lenalidomid Dozlaması</vt:lpstr>
      <vt:lpstr> Multiple Miyelomda Radyoterapi Prensipleri</vt:lpstr>
      <vt:lpstr> Multiple Miyelomda Radyoterapi Prensipleri</vt:lpstr>
      <vt:lpstr>RT Tedavi Zamanlaması ve Sıralaması</vt:lpstr>
      <vt:lpstr>Multiple Myelomda Palyatif RT Dozları</vt:lpstr>
      <vt:lpstr>Multiple Miyelomda Radyoterapi Prensipleri</vt:lpstr>
      <vt:lpstr>Multiple Miyelomda Enfeksiyon Riski ve Yönetimi</vt:lpstr>
      <vt:lpstr>Multiple Miyelomda Enfeksiyon Riski ve Yönetimi</vt:lpstr>
      <vt:lpstr>Multiple Miyelomda Enfeksiyon Riski ve Yönetimi</vt:lpstr>
      <vt:lpstr>Multiple Miyelomda Enfeksiyon Riski ve Yönetimi</vt:lpstr>
      <vt:lpstr>Viral ve Fungal Enfeksiyonlar ve Profilaksi Önerileri</vt:lpstr>
      <vt:lpstr>CMV Riskini Artıran İlaçlar</vt:lpstr>
      <vt:lpstr>Multiple Myelomda CMV Profilaksisi</vt:lpstr>
      <vt:lpstr>Multipl Miyelomda Aşılama Şeması</vt:lpstr>
      <vt:lpstr>Multipl Miyelomda Aşılama Şeması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özlem</dc:creator>
  <cp:lastModifiedBy>özlem</cp:lastModifiedBy>
  <cp:revision>65</cp:revision>
  <dcterms:created xsi:type="dcterms:W3CDTF">2025-06-19T10:07:09Z</dcterms:created>
  <dcterms:modified xsi:type="dcterms:W3CDTF">2025-06-28T07:06:37Z</dcterms:modified>
</cp:coreProperties>
</file>